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313" r:id="rId2"/>
    <p:sldId id="256" r:id="rId3"/>
    <p:sldId id="295" r:id="rId4"/>
    <p:sldId id="292" r:id="rId5"/>
    <p:sldId id="258" r:id="rId6"/>
    <p:sldId id="294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7" r:id="rId16"/>
    <p:sldId id="293" r:id="rId17"/>
    <p:sldId id="304" r:id="rId18"/>
    <p:sldId id="305" r:id="rId19"/>
    <p:sldId id="306" r:id="rId20"/>
    <p:sldId id="310" r:id="rId21"/>
    <p:sldId id="311" r:id="rId22"/>
    <p:sldId id="309" r:id="rId23"/>
    <p:sldId id="312" r:id="rId24"/>
  </p:sldIdLst>
  <p:sldSz cx="9144000" cy="5143500" type="screen16x9"/>
  <p:notesSz cx="6858000" cy="9144000"/>
  <p:embeddedFontLst>
    <p:embeddedFont>
      <p:font typeface="Segoe UI Black" panose="020B0A02040204020203" pitchFamily="34" charset="0"/>
      <p:bold r:id="rId26"/>
      <p:boldItalic r:id="rId27"/>
    </p:embeddedFont>
    <p:embeddedFont>
      <p:font typeface="Commissioner ExtraBold" charset="0"/>
      <p:bold r:id="rId28"/>
    </p:embeddedFont>
    <p:embeddedFont>
      <p:font typeface="Cambria Math" panose="02040503050406030204" pitchFamily="18" charset="0"/>
      <p:regular r:id="rId29"/>
    </p:embeddedFont>
    <p:embeddedFont>
      <p:font typeface="Syne SemiBold" panose="020B0604020202020204" charset="0"/>
      <p:regular r:id="rId30"/>
      <p:bold r:id="rId31"/>
    </p:embeddedFont>
    <p:embeddedFont>
      <p:font typeface="Lexend Deca Light" panose="020B0604020202020204" charset="0"/>
      <p:regular r:id="rId32"/>
      <p:bold r:id="rId33"/>
    </p:embeddedFont>
    <p:embeddedFont>
      <p:font typeface="Anaheim" panose="020B0604020202020204" charset="0"/>
      <p:regular r:id="rId34"/>
    </p:embeddedFont>
    <p:embeddedFont>
      <p:font typeface="Syne" panose="020B0604020202020204" charset="0"/>
      <p:regular r:id="rId35"/>
      <p:bold r:id="rId36"/>
    </p:embeddedFont>
    <p:embeddedFont>
      <p:font typeface="Syne Medium" panose="020B0604020202020204" charset="0"/>
      <p:regular r:id="rId37"/>
      <p:bold r:id="rId38"/>
    </p:embeddedFont>
    <p:embeddedFont>
      <p:font typeface="Barlow SemiBold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6A9308-A462-4F86-96CD-1611E1230B89}">
  <a:tblStyle styleId="{186A9308-A462-4F86-96CD-1611E1230B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80" autoAdjust="0"/>
  </p:normalViewPr>
  <p:slideViewPr>
    <p:cSldViewPr snapToGrid="0">
      <p:cViewPr varScale="1">
        <p:scale>
          <a:sx n="109" d="100"/>
          <a:sy n="109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0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64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5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13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27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630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91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275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55ef58ac46_0_1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55ef58ac46_0_1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132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55ef58ac46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55ef58ac46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219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63a287d6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63a287d6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13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253dd009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253dd009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909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253dd009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253dd009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067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253dd009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253dd009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133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63a287d6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63a287d6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6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63a287d6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63a287d6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50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73952474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73952474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072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63a287d6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63a287d6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239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55ef58ac46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55ef58ac46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226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5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223451"/>
            <a:ext cx="4868528" cy="1019188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4919997">
            <a:off x="-313064" y="3577515"/>
            <a:ext cx="2199492" cy="1987509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430479">
            <a:off x="48915" y="-222860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18125" y="3343925"/>
            <a:ext cx="2290125" cy="2206451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16600" y="1247275"/>
            <a:ext cx="7314000" cy="203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701700" y="3607600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2339200" y="-202835"/>
            <a:ext cx="3678948" cy="236996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5901255">
            <a:off x="7272343" y="-1250861"/>
            <a:ext cx="2933454" cy="2884727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7351998" y="-208405"/>
            <a:ext cx="2133325" cy="2286450"/>
          </a:xfrm>
          <a:custGeom>
            <a:avLst/>
            <a:gdLst/>
            <a:ahLst/>
            <a:cxnLst/>
            <a:rect l="l" t="t" r="r" b="b"/>
            <a:pathLst>
              <a:path w="85333" h="91458" extrusionOk="0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4246650" y="1650350"/>
            <a:ext cx="38700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6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 flipH="1">
            <a:off x="-94552" y="-5614"/>
            <a:ext cx="801272" cy="4816500"/>
          </a:xfrm>
          <a:custGeom>
            <a:avLst/>
            <a:gdLst/>
            <a:ahLst/>
            <a:cxnLst/>
            <a:rect l="l" t="t" r="r" b="b"/>
            <a:pathLst>
              <a:path w="28296" h="192660" extrusionOk="0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241" name="Google Shape;241;p31"/>
          <p:cNvSpPr/>
          <p:nvPr/>
        </p:nvSpPr>
        <p:spPr>
          <a:xfrm rot="5400000">
            <a:off x="-2846414" y="2141273"/>
            <a:ext cx="4689554" cy="1326125"/>
          </a:xfrm>
          <a:custGeom>
            <a:avLst/>
            <a:gdLst/>
            <a:ahLst/>
            <a:cxnLst/>
            <a:rect l="l" t="t" r="r" b="b"/>
            <a:pathLst>
              <a:path w="132595" h="53045" extrusionOk="0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w="952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Google Shape;242;p31"/>
          <p:cNvSpPr/>
          <p:nvPr/>
        </p:nvSpPr>
        <p:spPr>
          <a:xfrm rot="10800000" flipH="1">
            <a:off x="8357574" y="2938750"/>
            <a:ext cx="801265" cy="2204427"/>
          </a:xfrm>
          <a:custGeom>
            <a:avLst/>
            <a:gdLst/>
            <a:ahLst/>
            <a:cxnLst/>
            <a:rect l="l" t="t" r="r" b="b"/>
            <a:pathLst>
              <a:path w="48650" h="133845" extrusionOk="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 rot="-1800251" flipH="1">
            <a:off x="8384311" y="2900873"/>
            <a:ext cx="3425159" cy="2023489"/>
          </a:xfrm>
          <a:custGeom>
            <a:avLst/>
            <a:gdLst/>
            <a:ahLst/>
            <a:cxnLst/>
            <a:rect l="l" t="t" r="r" b="b"/>
            <a:pathLst>
              <a:path w="132595" h="53045" extrusionOk="0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w="952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50630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 userDrawn="1"/>
        </p:nvSpPr>
        <p:spPr bwMode="gray">
          <a:xfrm>
            <a:off x="0" y="3235339"/>
            <a:ext cx="9144000" cy="1908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334618" y="713711"/>
            <a:ext cx="7424810" cy="688500"/>
          </a:xfrm>
          <a:noFill/>
        </p:spPr>
        <p:txBody>
          <a:bodyPr lIns="0" tIns="0" rIns="0" anchor="ctr" anchorCtr="0"/>
          <a:lstStyle>
            <a:lvl1pPr>
              <a:lnSpc>
                <a:spcPct val="110000"/>
              </a:lnSpc>
              <a:defRPr sz="2100" b="0" kern="1200" cap="none" spc="0" baseline="0">
                <a:solidFill>
                  <a:schemeClr val="tx1"/>
                </a:solidFill>
                <a:latin typeface="ShellBold" panose="00000800000000000000" pitchFamily="50" charset="0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334618" y="2482648"/>
            <a:ext cx="7424810" cy="562356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34618" y="3441176"/>
            <a:ext cx="5857896" cy="1782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ShellBold" panose="00000800000000000000" pitchFamily="50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34618" y="3630048"/>
            <a:ext cx="5857896" cy="1782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384194" y="4851899"/>
            <a:ext cx="2520000" cy="17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3" y="4851899"/>
            <a:ext cx="266673" cy="1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9" name="Rectangle 18" descr="&lt;Shell Yellow Bar&gt;" title="&lt;Shell Yellow Bar&gt;"/>
          <p:cNvSpPr/>
          <p:nvPr userDrawn="1"/>
        </p:nvSpPr>
        <p:spPr bwMode="gray">
          <a:xfrm>
            <a:off x="1333508" y="571499"/>
            <a:ext cx="952488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tx1"/>
              </a:solidFill>
            </a:endParaRPr>
          </a:p>
        </p:txBody>
      </p:sp>
      <p:pic>
        <p:nvPicPr>
          <p:cNvPr id="20" name="Picture 19" descr="PECT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84476"/>
            <a:ext cx="1143000" cy="1143000"/>
          </a:xfrm>
          <a:prstGeom prst="rect">
            <a:avLst/>
          </a:prstGeom>
        </p:spPr>
      </p:pic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4851900"/>
            <a:ext cx="1080000" cy="1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78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Month 2016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4851899"/>
            <a:ext cx="3326484" cy="1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TextBox 12" descr="CONFIDENTIAL_TAG_0xFFEE">
            <a:extLst>
              <a:ext uri="{FF2B5EF4-FFF2-40B4-BE49-F238E27FC236}">
                <a16:creationId xmlns:a16="http://schemas.microsoft.com/office/drawing/2014/main" id="{EB3AEF38-6ABD-4D22-8FD5-E79DD4B2AE82}"/>
              </a:ext>
            </a:extLst>
          </p:cNvPr>
          <p:cNvSpPr txBox="1"/>
          <p:nvPr userDrawn="1"/>
        </p:nvSpPr>
        <p:spPr>
          <a:xfrm>
            <a:off x="6343367" y="4861071"/>
            <a:ext cx="809625" cy="126958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3429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033122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198">
          <p15:clr>
            <a:srgbClr val="FBAE40"/>
          </p15:clr>
        </p15:guide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flipH="1">
            <a:off x="-2339200" y="-202835"/>
            <a:ext cx="3678948" cy="236996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277150" y="2601950"/>
            <a:ext cx="2933467" cy="2884739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158125" y="-793875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353872" y="-169303"/>
            <a:ext cx="7887674" cy="10687980"/>
          </a:xfrm>
          <a:custGeom>
            <a:avLst/>
            <a:gdLst/>
            <a:ahLst/>
            <a:cxnLst/>
            <a:rect l="l" t="t" r="r" b="b"/>
            <a:pathLst>
              <a:path w="23730" h="31753" extrusionOk="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1234475" y="4471600"/>
            <a:ext cx="3451957" cy="747486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6312624" y="-89900"/>
            <a:ext cx="3002097" cy="801511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6902721" y="-533225"/>
            <a:ext cx="3477765" cy="2240359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6840375" y="3860538"/>
            <a:ext cx="2031884" cy="1321297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6552475" y="-34070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208250" y="4062488"/>
            <a:ext cx="2879987" cy="1471965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7779188" y="3174075"/>
            <a:ext cx="622125" cy="600725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3269949" y="3913766"/>
            <a:ext cx="6732640" cy="1258519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626096" y="-193028"/>
            <a:ext cx="3369906" cy="1722364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6098039" y="3457193"/>
            <a:ext cx="3402170" cy="1738655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509300" y="-193031"/>
            <a:ext cx="2657853" cy="709603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 rot="-5400000" flipH="1">
            <a:off x="-534003" y="-410922"/>
            <a:ext cx="2365353" cy="254074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 rot="10800000">
            <a:off x="-2149526" y="3143152"/>
            <a:ext cx="4858076" cy="3129548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7519300" y="3392550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 rot="-1037058">
            <a:off x="-168127" y="-141641"/>
            <a:ext cx="1977187" cy="527877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61875" y="933675"/>
            <a:ext cx="4095000" cy="12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2794625" y="4306375"/>
            <a:ext cx="4747219" cy="887388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 rot="5400000">
            <a:off x="-471136" y="3834293"/>
            <a:ext cx="2246179" cy="1460600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-30975" y="-39975"/>
            <a:ext cx="3514322" cy="2263908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772625" y="390032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3925525" y="1406850"/>
            <a:ext cx="45519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927157" y="3342625"/>
            <a:ext cx="45486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3" r:id="rId11"/>
    <p:sldLayoutId id="214748366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413A35-F38D-4162-9ABD-FD6383AB6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0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204CBA-2343-403F-8C6D-3BC86BB8778A}"/>
              </a:ext>
            </a:extLst>
          </p:cNvPr>
          <p:cNvSpPr/>
          <p:nvPr/>
        </p:nvSpPr>
        <p:spPr>
          <a:xfrm>
            <a:off x="3194442" y="3163692"/>
            <a:ext cx="3441988" cy="9273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D69E8-A7D1-4A9D-870B-AF1899957159}"/>
              </a:ext>
            </a:extLst>
          </p:cNvPr>
          <p:cNvSpPr txBox="1"/>
          <p:nvPr/>
        </p:nvSpPr>
        <p:spPr>
          <a:xfrm>
            <a:off x="3662464" y="3441176"/>
            <a:ext cx="2648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>
                <a:solidFill>
                  <a:schemeClr val="bg1"/>
                </a:solidFill>
                <a:latin typeface="ShellBold" panose="00000800000000000000" pitchFamily="50" charset="0"/>
              </a:rPr>
              <a:t>PITCH TEMPLATE</a:t>
            </a:r>
            <a:endParaRPr lang="en-GB" sz="2100" dirty="0">
              <a:solidFill>
                <a:schemeClr val="bg1"/>
              </a:solidFill>
              <a:latin typeface="Shell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8603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78672" y="313099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DEMAND FORECASTING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00;p50"/>
              <p:cNvSpPr txBox="1">
                <a:spLocks/>
              </p:cNvSpPr>
              <p:nvPr/>
            </p:nvSpPr>
            <p:spPr>
              <a:xfrm>
                <a:off x="2556163" y="986296"/>
                <a:ext cx="3962517" cy="8589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IN" sz="2000" b="0" u="sng" dirty="0" smtClean="0">
                    <a:latin typeface="Syne" panose="020B0604020202020204" charset="0"/>
                  </a:rPr>
                  <a:t>Chosen Objectiv</a:t>
                </a:r>
                <a:r>
                  <a:rPr lang="en-IN" sz="2000" u="sng" dirty="0">
                    <a:latin typeface="Syne" panose="020B0604020202020204" charset="0"/>
                  </a:rPr>
                  <a:t>e</a:t>
                </a:r>
                <a:r>
                  <a:rPr lang="en-IN" sz="2000" u="sng" dirty="0" smtClean="0">
                    <a:latin typeface="Syne" panose="020B0604020202020204" charset="0"/>
                  </a:rPr>
                  <a:t> Function</a:t>
                </a:r>
                <a:endParaRPr lang="en-IN" sz="2000" b="0" i="1" u="sng" dirty="0" smtClean="0">
                  <a:latin typeface="Syne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r>
                  <a:rPr lang="en-US" sz="2000" dirty="0"/>
                  <a:t/>
                </a:r>
                <a:br>
                  <a:rPr lang="en-US" sz="2000" dirty="0"/>
                </a:br>
                <a:endParaRPr lang="en-US" sz="2000" dirty="0" smtClean="0"/>
              </a:p>
              <a:p>
                <a:pPr algn="just"/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9" name="Google Shape;400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163" y="986296"/>
                <a:ext cx="3962517" cy="858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64" y="2064591"/>
            <a:ext cx="3962517" cy="29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4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78614" y="310173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OPTIMIZATION MODELING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00;p50"/>
              <p:cNvSpPr txBox="1">
                <a:spLocks/>
              </p:cNvSpPr>
              <p:nvPr/>
            </p:nvSpPr>
            <p:spPr>
              <a:xfrm>
                <a:off x="678614" y="1538374"/>
                <a:ext cx="8029288" cy="254925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sz="1600" dirty="0" smtClean="0"/>
                  <a:t>After we have our demand forecasts for all the demand points for the years 2019 and 2020, we have to determine:</a:t>
                </a:r>
              </a:p>
              <a:p>
                <a:pPr algn="just"/>
                <a:endParaRPr lang="en-US" sz="1600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The number of SCS (Slow Charging Stations) &amp; FCS (Fast Charging Stations) required for each supply point for the year 2019 and 2020. </a:t>
                </a:r>
              </a:p>
              <a:p>
                <a:pPr algn="just"/>
                <a:endParaRPr lang="en-US" sz="1600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(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𝐷𝑒𝑚𝑎𝑛𝑑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𝑃𝑜𝑖𝑛𝑡𝑠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𝑆𝑢𝑝𝑝𝑙𝑦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𝑃𝑜𝑖𝑛𝑡𝑠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: The demand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𝑑𝑒𝑚𝑎𝑛𝑑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𝑝𝑜𝑖𝑛𝑡</m:t>
                        </m:r>
                      </m:e>
                      <m:sub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satisfied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𝑠𝑢𝑝𝑝𝑙𝑦</m:t>
                        </m:r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𝑝𝑜𝑖𝑛𝑡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 smtClean="0"/>
                  <a:t>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algn="just"/>
                <a:r>
                  <a:rPr lang="en-US" sz="1600" dirty="0" smtClean="0"/>
                  <a:t>To solve this problem we will formulate a </a:t>
                </a:r>
                <a:r>
                  <a:rPr lang="en-US" sz="1600" b="1" u="sng" dirty="0" smtClean="0"/>
                  <a:t>MIP (Mixed Integer Programming)</a:t>
                </a:r>
                <a:r>
                  <a:rPr lang="en-US" sz="1600" b="1" dirty="0" smtClean="0"/>
                  <a:t> </a:t>
                </a:r>
                <a:r>
                  <a:rPr lang="en-US" sz="1600" dirty="0" smtClean="0"/>
                  <a:t>model with the objective of minimizing the costs bound with the given practical constraints.</a:t>
                </a:r>
              </a:p>
            </p:txBody>
          </p:sp>
        </mc:Choice>
        <mc:Fallback xmlns="">
          <p:sp>
            <p:nvSpPr>
              <p:cNvPr id="19" name="Google Shape;400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4" y="1538374"/>
                <a:ext cx="8029288" cy="2549251"/>
              </a:xfrm>
              <a:prstGeom prst="rect">
                <a:avLst/>
              </a:prstGeom>
              <a:blipFill>
                <a:blip r:embed="rId3"/>
                <a:stretch>
                  <a:fillRect l="-380" r="-456" b="-152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4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78614" y="310173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OPTIMIZATION</a:t>
            </a:r>
            <a:r>
              <a:rPr lang="en-IN" dirty="0" smtClean="0"/>
              <a:t> MODELING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00;p50"/>
              <p:cNvSpPr txBox="1">
                <a:spLocks/>
              </p:cNvSpPr>
              <p:nvPr/>
            </p:nvSpPr>
            <p:spPr>
              <a:xfrm>
                <a:off x="858852" y="1004440"/>
                <a:ext cx="7357023" cy="383079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IN" dirty="0" smtClean="0"/>
                  <a:t>Let us define our notations: </a:t>
                </a:r>
              </a:p>
              <a:p>
                <a:pPr algn="just"/>
                <a:endParaRPr lang="en-IN" dirty="0" smtClean="0"/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: Index of the demand point varying from 0 to 4095.</a:t>
                </a:r>
                <a:endParaRPr lang="en-US" dirty="0"/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smtClean="0"/>
                  <a:t> : </a:t>
                </a:r>
                <a:r>
                  <a:rPr lang="en-US" dirty="0"/>
                  <a:t>Index of the </a:t>
                </a:r>
                <a:r>
                  <a:rPr lang="en-US" dirty="0" smtClean="0"/>
                  <a:t>supply point </a:t>
                </a:r>
                <a:r>
                  <a:rPr lang="en-US" dirty="0"/>
                  <a:t>varying from 0 to </a:t>
                </a:r>
                <a:r>
                  <a:rPr lang="en-US" dirty="0" smtClean="0"/>
                  <a:t>99.</a:t>
                </a: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: EV charging demand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demand point</a:t>
                </a: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IN" dirty="0" smtClean="0"/>
                  <a:t>The predicted demand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demand point.</a:t>
                </a:r>
                <a:endParaRPr lang="en-US" dirty="0"/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𝑆𝐶𝑆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: Number of slow charging stations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supply point.</a:t>
                </a: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𝑆𝐶𝑆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𝑝𝑟𝑒𝑣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: Number of slow charging stations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supply </a:t>
                </a:r>
                <a:r>
                  <a:rPr lang="en-US" dirty="0" smtClean="0"/>
                  <a:t>point in previous year.</a:t>
                </a: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𝐶𝑆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smtClean="0"/>
                  <a:t>Number </a:t>
                </a:r>
                <a:r>
                  <a:rPr lang="en-US" dirty="0"/>
                  <a:t>of </a:t>
                </a:r>
                <a:r>
                  <a:rPr lang="en-US" dirty="0" smtClean="0"/>
                  <a:t>fast charging </a:t>
                </a:r>
                <a:r>
                  <a:rPr lang="en-US" dirty="0"/>
                  <a:t>stations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supply point</a:t>
                </a:r>
                <a:r>
                  <a:rPr lang="en-US" dirty="0" smtClean="0"/>
                  <a:t>.</a:t>
                </a: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𝐹𝐶𝑆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𝑝𝑟𝑒𝑣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: Number of fast charging stations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supply </a:t>
                </a:r>
                <a:r>
                  <a:rPr lang="en-US" dirty="0" smtClean="0"/>
                  <a:t>point in previous year.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smtClean="0"/>
                  <a:t>Total parking slots available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supply point</a:t>
                </a:r>
                <a:r>
                  <a:rPr lang="en-US" dirty="0" smtClean="0"/>
                  <a:t>.</a:t>
                </a: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𝑆𝐶𝑆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smtClean="0"/>
                  <a:t>Charging capacity of a slow charging station = 200</a:t>
                </a:r>
                <a:endParaRPr lang="en-US" dirty="0"/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𝑐𝑎𝑝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𝐶𝑆</m:t>
                        </m:r>
                      </m:sub>
                    </m:sSub>
                  </m:oMath>
                </a14:m>
                <a:r>
                  <a:rPr lang="en-US" dirty="0"/>
                  <a:t> : Charging capacity of a </a:t>
                </a:r>
                <a:r>
                  <a:rPr lang="en-US" dirty="0" smtClean="0"/>
                  <a:t>fast </a:t>
                </a:r>
                <a:r>
                  <a:rPr lang="en-US" dirty="0"/>
                  <a:t>charging station = </a:t>
                </a:r>
                <a:r>
                  <a:rPr lang="en-US" dirty="0" smtClean="0"/>
                  <a:t>400</a:t>
                </a: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𝑆𝑚𝑎𝑥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smtClean="0"/>
                  <a:t>Maximum supply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charging point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𝑐𝑎𝑝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𝑆𝐶𝑆</m:t>
                        </m:r>
                      </m:sub>
                    </m:sSub>
                  </m:oMath>
                </a14:m>
                <a:r>
                  <a:rPr lang="en-US" dirty="0" smtClean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𝑆𝐶𝑆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 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𝑐𝑎𝑝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𝐹𝐶𝑆</m:t>
                        </m:r>
                      </m:sub>
                    </m:sSub>
                  </m:oMath>
                </a14:m>
                <a:r>
                  <a:rPr lang="en-US" dirty="0" smtClean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𝐹𝐶𝑆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𝐷𝑖𝑠𝑡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smtClean="0"/>
                  <a:t>Distance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demand point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supply point.</a:t>
                </a:r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smtClean="0"/>
                  <a:t>Demand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demand point satisfied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supply point</a:t>
                </a:r>
              </a:p>
              <a:p>
                <a:pPr marL="285750" indent="-285750" algn="just">
                  <a:buFontTx/>
                  <a:buChar char="-"/>
                </a:pPr>
                <a:endParaRPr lang="en-US" dirty="0"/>
              </a:p>
              <a:p>
                <a:pPr marL="285750" indent="-285750" algn="just">
                  <a:buFontTx/>
                  <a:buChar char="-"/>
                </a:pPr>
                <a:endParaRPr lang="en-US" dirty="0"/>
              </a:p>
              <a:p>
                <a:pPr marL="285750" indent="-285750" algn="just">
                  <a:buFontTx/>
                  <a:buChar char="-"/>
                </a:pPr>
                <a:endParaRPr lang="en-US" dirty="0"/>
              </a:p>
              <a:p>
                <a:pPr marL="285750" indent="-285750" algn="just">
                  <a:buFontTx/>
                  <a:buChar char="-"/>
                </a:pPr>
                <a:endParaRPr lang="en-US" dirty="0"/>
              </a:p>
              <a:p>
                <a:pPr marL="285750" indent="-285750" algn="just">
                  <a:buFontTx/>
                  <a:buChar char="-"/>
                </a:pPr>
                <a:endParaRPr lang="en-US" dirty="0" smtClean="0"/>
              </a:p>
            </p:txBody>
          </p:sp>
        </mc:Choice>
        <mc:Fallback xmlns="">
          <p:sp>
            <p:nvSpPr>
              <p:cNvPr id="19" name="Google Shape;400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52" y="1004440"/>
                <a:ext cx="7357023" cy="3830796"/>
              </a:xfrm>
              <a:prstGeom prst="rect">
                <a:avLst/>
              </a:prstGeom>
              <a:blipFill>
                <a:blip r:embed="rId3"/>
                <a:stretch>
                  <a:fillRect l="-2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78614" y="310173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OPTIMIZATION MODELING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400;p50"/>
              <p:cNvSpPr txBox="1">
                <a:spLocks/>
              </p:cNvSpPr>
              <p:nvPr/>
            </p:nvSpPr>
            <p:spPr>
              <a:xfrm>
                <a:off x="1198385" y="2462653"/>
                <a:ext cx="6677954" cy="80841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𝐷𝑖𝑠𝑡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+25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+600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𝑆𝐶𝑆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𝐹𝐶𝑆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N" dirty="0" smtClean="0"/>
              </a:p>
              <a:p>
                <a:pPr algn="just"/>
                <a:endParaRPr lang="en-IN" dirty="0" smtClean="0"/>
              </a:p>
              <a:p>
                <a:pPr algn="just"/>
                <a:endParaRPr lang="en-US" dirty="0"/>
              </a:p>
              <a:p>
                <a:pPr marL="285750" indent="-285750" algn="just">
                  <a:buFontTx/>
                  <a:buChar char="-"/>
                </a:pPr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19" name="Google Shape;400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85" y="2462653"/>
                <a:ext cx="6677954" cy="808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386774" y="1863681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800" dirty="0">
                <a:latin typeface="Syne" panose="020B0604020202020204" charset="0"/>
              </a:rPr>
              <a:t>The cost function that is to be minimized</a:t>
            </a:r>
          </a:p>
        </p:txBody>
      </p:sp>
    </p:spTree>
    <p:extLst>
      <p:ext uri="{BB962C8B-B14F-4D97-AF65-F5344CB8AC3E}">
        <p14:creationId xmlns:p14="http://schemas.microsoft.com/office/powerpoint/2010/main" val="11991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78614" y="310173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OPTIMIZATION MODELING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8302" y="1322921"/>
                <a:ext cx="8360898" cy="36833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𝑆𝐶𝑆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𝐹𝐶𝑆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IN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+25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𝑎𝑏𝑠</m:t>
                                  </m:r>
                                  <m:d>
                                    <m:d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𝑝𝑟𝑒𝑑</m:t>
                                          </m:r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+600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𝑆𝐶𝑆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+1.5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𝐹𝐶𝑆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en-IN" dirty="0" smtClean="0"/>
              </a:p>
              <a:p>
                <a:pPr algn="just"/>
                <a:endParaRPr lang="en-IN" dirty="0" smtClean="0"/>
              </a:p>
              <a:p>
                <a:pPr algn="just"/>
                <a:r>
                  <a:rPr lang="en-IN" dirty="0" smtClean="0"/>
                  <a:t>Subject To: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𝐷𝑆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𝐷𝑆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IN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𝑆𝐶𝑆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𝑆𝐶𝑆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𝑝𝑟𝑒𝑣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𝑆𝐶𝑆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IN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𝐶𝑆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𝐹𝐶𝑆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𝑝𝑟𝑒𝑣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𝐶𝑆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IN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𝑆𝐶𝑆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𝐹𝐶𝑆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𝑃𝑆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𝑆𝑚𝑎𝑥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1322921"/>
                <a:ext cx="8360898" cy="3683381"/>
              </a:xfrm>
              <a:prstGeom prst="rect">
                <a:avLst/>
              </a:prstGeom>
              <a:blipFill>
                <a:blip r:embed="rId3"/>
                <a:stretch>
                  <a:fillRect l="-146" b="-267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67145" y="965907"/>
            <a:ext cx="3782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Syne" panose="020B0604020202020204" charset="0"/>
              </a:rPr>
              <a:t>Thus the final model looks like,</a:t>
            </a:r>
            <a:endParaRPr lang="en-IN" sz="1600" dirty="0">
              <a:latin typeface="Sy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46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78614" y="310173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RESULTS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072" y="1038290"/>
            <a:ext cx="7973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latin typeface="Syne" panose="020B0604020202020204" charset="0"/>
              </a:rPr>
              <a:t>Our optimization model generates the optimal demand-supply allocation matrix and the optimal number of SCS and FCS charging stations.  </a:t>
            </a:r>
            <a:endParaRPr lang="en-IN" sz="1600" dirty="0">
              <a:latin typeface="Syne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33" y="1835727"/>
            <a:ext cx="4304612" cy="32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dirty="0">
                <a:latin typeface="Segoe UI Black" panose="020B0A02040204020203" pitchFamily="34" charset="0"/>
                <a:ea typeface="Segoe UI Black" panose="020B0A02040204020203" pitchFamily="34" charset="0"/>
              </a:rPr>
              <a:t>FRAMEWORK AND STACK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3" name="Google Shape;93;p17"/>
          <p:cNvGrpSpPr/>
          <p:nvPr/>
        </p:nvGrpSpPr>
        <p:grpSpPr>
          <a:xfrm>
            <a:off x="713225" y="1226025"/>
            <a:ext cx="2535900" cy="2155498"/>
            <a:chOff x="713225" y="1226025"/>
            <a:chExt cx="2535900" cy="2155498"/>
          </a:xfrm>
        </p:grpSpPr>
        <p:sp>
          <p:nvSpPr>
            <p:cNvPr id="94" name="Google Shape;94;p17"/>
            <p:cNvSpPr/>
            <p:nvPr/>
          </p:nvSpPr>
          <p:spPr>
            <a:xfrm>
              <a:off x="1500425" y="1226025"/>
              <a:ext cx="961500" cy="96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ommissioner ExtraBold"/>
                  <a:sym typeface="Commissioner ExtraBold"/>
                </a:rPr>
                <a:t>01</a:t>
              </a:r>
              <a:endParaRPr sz="2400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endParaRPr>
            </a:p>
          </p:txBody>
        </p:sp>
        <p:sp>
          <p:nvSpPr>
            <p:cNvPr id="95" name="Google Shape;95;p17"/>
            <p:cNvSpPr txBox="1"/>
            <p:nvPr/>
          </p:nvSpPr>
          <p:spPr>
            <a:xfrm>
              <a:off x="823000" y="2827723"/>
              <a:ext cx="23160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F</a:t>
              </a:r>
              <a:r>
                <a:rPr lang="e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or</a:t>
              </a:r>
              <a:br>
                <a:rPr lang="e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</a:br>
              <a:r>
                <a:rPr lang="e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Curve Fitting</a:t>
              </a:r>
              <a:endParaRPr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713225" y="2339913"/>
              <a:ext cx="2535900" cy="411600"/>
            </a:xfrm>
            <a:prstGeom prst="roundRect">
              <a:avLst>
                <a:gd name="adj" fmla="val 50000"/>
              </a:avLst>
            </a:prstGeom>
            <a:solidFill>
              <a:srgbClr val="ADD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 smtClean="0">
                  <a:solidFill>
                    <a:schemeClr val="lt2"/>
                  </a:solidFill>
                  <a:latin typeface="Syne"/>
                  <a:ea typeface="Syne"/>
                  <a:cs typeface="Syne"/>
                  <a:sym typeface="Syne"/>
                </a:rPr>
                <a:t>Scipy</a:t>
              </a:r>
              <a:endParaRPr sz="2000" b="1" dirty="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grpSp>
        <p:nvGrpSpPr>
          <p:cNvPr id="97" name="Google Shape;97;p17"/>
          <p:cNvGrpSpPr/>
          <p:nvPr/>
        </p:nvGrpSpPr>
        <p:grpSpPr>
          <a:xfrm>
            <a:off x="3304050" y="2354500"/>
            <a:ext cx="2535900" cy="2155498"/>
            <a:chOff x="3304050" y="2354500"/>
            <a:chExt cx="2535900" cy="2155498"/>
          </a:xfrm>
        </p:grpSpPr>
        <p:sp>
          <p:nvSpPr>
            <p:cNvPr id="98" name="Google Shape;98;p17"/>
            <p:cNvSpPr/>
            <p:nvPr/>
          </p:nvSpPr>
          <p:spPr>
            <a:xfrm>
              <a:off x="4091250" y="2354500"/>
              <a:ext cx="961500" cy="96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ommissioner ExtraBold"/>
                  <a:sym typeface="Commissioner ExtraBold"/>
                </a:rPr>
                <a:t>02</a:t>
              </a:r>
              <a:endParaRPr sz="2400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endParaRPr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3413825" y="3956198"/>
              <a:ext cx="23160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For</a:t>
              </a:r>
              <a:br>
                <a:rPr lang="e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</a:br>
              <a:r>
                <a:rPr lang="e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Optimization Modelling</a:t>
              </a:r>
              <a:endParaRPr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3304050" y="3468388"/>
              <a:ext cx="2535900" cy="411600"/>
            </a:xfrm>
            <a:prstGeom prst="roundRect">
              <a:avLst>
                <a:gd name="adj" fmla="val 50000"/>
              </a:avLst>
            </a:prstGeom>
            <a:solidFill>
              <a:srgbClr val="ADD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 smtClean="0">
                  <a:solidFill>
                    <a:schemeClr val="lt2"/>
                  </a:solidFill>
                  <a:latin typeface="Syne"/>
                  <a:ea typeface="Syne"/>
                  <a:cs typeface="Syne"/>
                  <a:sym typeface="Syne"/>
                </a:rPr>
                <a:t>Gurobi</a:t>
              </a:r>
              <a:endParaRPr sz="2000" b="1" dirty="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5894875" y="1226025"/>
            <a:ext cx="2535900" cy="2155498"/>
            <a:chOff x="5894875" y="1226025"/>
            <a:chExt cx="2535900" cy="2155498"/>
          </a:xfrm>
        </p:grpSpPr>
        <p:sp>
          <p:nvSpPr>
            <p:cNvPr id="102" name="Google Shape;102;p17"/>
            <p:cNvSpPr/>
            <p:nvPr/>
          </p:nvSpPr>
          <p:spPr>
            <a:xfrm>
              <a:off x="6682075" y="1226025"/>
              <a:ext cx="961500" cy="96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ommissioner ExtraBold"/>
                  <a:sym typeface="Commissioner ExtraBold"/>
                </a:rPr>
                <a:t>03</a:t>
              </a:r>
              <a:endParaRPr sz="2400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endParaRPr>
            </a:p>
          </p:txBody>
        </p:sp>
        <p:sp>
          <p:nvSpPr>
            <p:cNvPr id="103" name="Google Shape;103;p17"/>
            <p:cNvSpPr txBox="1"/>
            <p:nvPr/>
          </p:nvSpPr>
          <p:spPr>
            <a:xfrm>
              <a:off x="6004650" y="2827723"/>
              <a:ext cx="23160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 smtClean="0"/>
                <a:t>For </a:t>
              </a:r>
              <a:br>
                <a:rPr lang="en-US" sz="1600" dirty="0" smtClean="0"/>
              </a:br>
              <a:r>
                <a:rPr lang="en-US" sz="1600" dirty="0" smtClean="0"/>
                <a:t>Visualizing Data</a:t>
              </a:r>
              <a:endParaRPr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5894875" y="2339913"/>
              <a:ext cx="2535900" cy="411600"/>
            </a:xfrm>
            <a:prstGeom prst="roundRect">
              <a:avLst>
                <a:gd name="adj" fmla="val 50000"/>
              </a:avLst>
            </a:prstGeom>
            <a:solidFill>
              <a:srgbClr val="ADD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 smtClean="0">
                  <a:solidFill>
                    <a:schemeClr val="lt2"/>
                  </a:solidFill>
                  <a:latin typeface="Syne"/>
                  <a:ea typeface="Syne"/>
                  <a:cs typeface="Syne"/>
                  <a:sym typeface="Syne"/>
                </a:rPr>
                <a:t>Matplotlib</a:t>
              </a:r>
              <a:endParaRPr sz="2000" b="1" dirty="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sp>
        <p:nvSpPr>
          <p:cNvPr id="105" name="Google Shape;105;p17"/>
          <p:cNvSpPr/>
          <p:nvPr/>
        </p:nvSpPr>
        <p:spPr>
          <a:xfrm>
            <a:off x="3193473" y="1397384"/>
            <a:ext cx="2757053" cy="61878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1"/>
                </a:solidFill>
                <a:latin typeface="Syne SemiBold"/>
                <a:ea typeface="Syne SemiBold"/>
                <a:cs typeface="Syne SemiBold"/>
                <a:sym typeface="Syne SemiBold"/>
              </a:rPr>
              <a:t>Tech Stack </a:t>
            </a:r>
            <a:br>
              <a:rPr lang="en" sz="2000" dirty="0" smtClean="0">
                <a:solidFill>
                  <a:schemeClr val="lt1"/>
                </a:solidFill>
                <a:latin typeface="Syne SemiBold"/>
                <a:ea typeface="Syne SemiBold"/>
                <a:cs typeface="Syne SemiBold"/>
                <a:sym typeface="Syne SemiBold"/>
              </a:rPr>
            </a:br>
            <a:r>
              <a:rPr lang="en" sz="2000" dirty="0" smtClean="0">
                <a:solidFill>
                  <a:schemeClr val="lt1"/>
                </a:solidFill>
                <a:latin typeface="Syne SemiBold"/>
                <a:ea typeface="Syne SemiBold"/>
                <a:cs typeface="Syne SemiBold"/>
                <a:sym typeface="Syne SemiBold"/>
              </a:rPr>
              <a:t>(Python)</a:t>
            </a:r>
            <a:endParaRPr sz="2000" dirty="0">
              <a:solidFill>
                <a:schemeClr val="lt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cxnSp>
        <p:nvCxnSpPr>
          <p:cNvPr id="106" name="Google Shape;106;p17"/>
          <p:cNvCxnSpPr>
            <a:stCxn id="105" idx="1"/>
            <a:endCxn id="94" idx="6"/>
          </p:cNvCxnSpPr>
          <p:nvPr/>
        </p:nvCxnSpPr>
        <p:spPr>
          <a:xfrm flipH="1">
            <a:off x="2461925" y="1706775"/>
            <a:ext cx="73154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7"/>
          <p:cNvCxnSpPr>
            <a:stCxn id="105" idx="2"/>
            <a:endCxn id="98" idx="0"/>
          </p:cNvCxnSpPr>
          <p:nvPr/>
        </p:nvCxnSpPr>
        <p:spPr>
          <a:xfrm>
            <a:off x="4572000" y="2016166"/>
            <a:ext cx="0" cy="3383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7"/>
          <p:cNvCxnSpPr>
            <a:stCxn id="105" idx="3"/>
            <a:endCxn id="102" idx="2"/>
          </p:cNvCxnSpPr>
          <p:nvPr/>
        </p:nvCxnSpPr>
        <p:spPr>
          <a:xfrm>
            <a:off x="5950526" y="1706775"/>
            <a:ext cx="73154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541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3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PERFORMANCE DETAILS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08" name="Google Shape;1208;p43"/>
          <p:cNvSpPr txBox="1"/>
          <p:nvPr/>
        </p:nvSpPr>
        <p:spPr>
          <a:xfrm>
            <a:off x="721075" y="4346450"/>
            <a:ext cx="77019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rPr>
              <a:t>The program was run on a machine with an Intel Core i5 9</a:t>
            </a:r>
            <a:r>
              <a:rPr lang="en" sz="1100" baseline="30000" dirty="0" smtClean="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rPr>
              <a:t>th</a:t>
            </a:r>
            <a:r>
              <a:rPr lang="en" sz="1100" dirty="0" smtClean="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rPr>
              <a:t> Gen processor and 8GB of RAM</a:t>
            </a:r>
            <a:endParaRPr sz="1100" b="1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grpSp>
        <p:nvGrpSpPr>
          <p:cNvPr id="1209" name="Google Shape;1209;p43"/>
          <p:cNvGrpSpPr/>
          <p:nvPr/>
        </p:nvGrpSpPr>
        <p:grpSpPr>
          <a:xfrm>
            <a:off x="1637525" y="1500138"/>
            <a:ext cx="1640090" cy="877175"/>
            <a:chOff x="1637525" y="1500138"/>
            <a:chExt cx="1640090" cy="877175"/>
          </a:xfrm>
        </p:grpSpPr>
        <p:sp>
          <p:nvSpPr>
            <p:cNvPr id="1210" name="Google Shape;1210;p43"/>
            <p:cNvSpPr txBox="1"/>
            <p:nvPr/>
          </p:nvSpPr>
          <p:spPr>
            <a:xfrm>
              <a:off x="1637525" y="1500138"/>
              <a:ext cx="1568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Demand Forecasting</a:t>
              </a:r>
              <a:endParaRPr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211" name="Google Shape;1211;p43"/>
            <p:cNvSpPr txBox="1"/>
            <p:nvPr/>
          </p:nvSpPr>
          <p:spPr>
            <a:xfrm>
              <a:off x="1637630" y="1938713"/>
              <a:ext cx="1639985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 smtClean="0">
                  <a:solidFill>
                    <a:schemeClr val="accen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ommissioner ExtraBold"/>
                  <a:sym typeface="Commissioner ExtraBold"/>
                </a:rPr>
                <a:t>6.12 sec</a:t>
              </a:r>
              <a:endParaRPr sz="3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endParaRPr>
            </a:p>
          </p:txBody>
        </p:sp>
      </p:grpSp>
      <p:sp>
        <p:nvSpPr>
          <p:cNvPr id="1212" name="Google Shape;1212;p43"/>
          <p:cNvSpPr/>
          <p:nvPr/>
        </p:nvSpPr>
        <p:spPr>
          <a:xfrm>
            <a:off x="713226" y="1514725"/>
            <a:ext cx="848100" cy="84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43"/>
          <p:cNvGrpSpPr/>
          <p:nvPr/>
        </p:nvGrpSpPr>
        <p:grpSpPr>
          <a:xfrm>
            <a:off x="4242024" y="1500138"/>
            <a:ext cx="1930892" cy="877175"/>
            <a:chOff x="1619480" y="2798263"/>
            <a:chExt cx="1930892" cy="877175"/>
          </a:xfrm>
        </p:grpSpPr>
        <p:sp>
          <p:nvSpPr>
            <p:cNvPr id="1221" name="Google Shape;1221;p43"/>
            <p:cNvSpPr txBox="1"/>
            <p:nvPr/>
          </p:nvSpPr>
          <p:spPr>
            <a:xfrm>
              <a:off x="1637525" y="2798263"/>
              <a:ext cx="1568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Optimization Model Set-Up</a:t>
              </a:r>
              <a:endParaRPr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222" name="Google Shape;1222;p43"/>
            <p:cNvSpPr txBox="1"/>
            <p:nvPr/>
          </p:nvSpPr>
          <p:spPr>
            <a:xfrm>
              <a:off x="1619480" y="3236838"/>
              <a:ext cx="1930892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 smtClean="0">
                  <a:solidFill>
                    <a:schemeClr val="accen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ommissioner ExtraBold"/>
                  <a:sym typeface="Commissioner ExtraBold"/>
                </a:rPr>
                <a:t>35.24 sec</a:t>
              </a:r>
              <a:endParaRPr sz="3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endParaRPr>
            </a:p>
          </p:txBody>
        </p:sp>
      </p:grpSp>
      <p:sp>
        <p:nvSpPr>
          <p:cNvPr id="1223" name="Google Shape;1223;p43"/>
          <p:cNvSpPr/>
          <p:nvPr/>
        </p:nvSpPr>
        <p:spPr>
          <a:xfrm>
            <a:off x="3335770" y="1514725"/>
            <a:ext cx="848100" cy="84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220;p43"/>
          <p:cNvGrpSpPr/>
          <p:nvPr/>
        </p:nvGrpSpPr>
        <p:grpSpPr>
          <a:xfrm>
            <a:off x="7126896" y="1485650"/>
            <a:ext cx="1763886" cy="877175"/>
            <a:chOff x="1637525" y="2798263"/>
            <a:chExt cx="1763886" cy="877175"/>
          </a:xfrm>
        </p:grpSpPr>
        <p:sp>
          <p:nvSpPr>
            <p:cNvPr id="25" name="Google Shape;1221;p43"/>
            <p:cNvSpPr txBox="1"/>
            <p:nvPr/>
          </p:nvSpPr>
          <p:spPr>
            <a:xfrm>
              <a:off x="1637525" y="2798263"/>
              <a:ext cx="1568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Optimal Solution Finding</a:t>
              </a:r>
              <a:endParaRPr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26" name="Google Shape;1222;p43"/>
            <p:cNvSpPr txBox="1"/>
            <p:nvPr/>
          </p:nvSpPr>
          <p:spPr>
            <a:xfrm>
              <a:off x="1637630" y="3236838"/>
              <a:ext cx="1763781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 smtClean="0">
                  <a:solidFill>
                    <a:schemeClr val="accen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ommissioner ExtraBold"/>
                  <a:sym typeface="Commissioner ExtraBold"/>
                </a:rPr>
                <a:t>9.78 sec</a:t>
              </a:r>
              <a:endParaRPr sz="3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endParaRPr>
            </a:p>
          </p:txBody>
        </p:sp>
      </p:grpSp>
      <p:sp>
        <p:nvSpPr>
          <p:cNvPr id="32" name="Google Shape;1211;p43"/>
          <p:cNvSpPr txBox="1"/>
          <p:nvPr/>
        </p:nvSpPr>
        <p:spPr>
          <a:xfrm>
            <a:off x="3796371" y="3650250"/>
            <a:ext cx="1654859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rPr>
              <a:t>51.1 sec</a:t>
            </a:r>
            <a:endParaRPr sz="3000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Commissioner ExtraBold"/>
              <a:sym typeface="Commissioner ExtraBold"/>
            </a:endParaRPr>
          </a:p>
        </p:txBody>
      </p:sp>
      <p:sp>
        <p:nvSpPr>
          <p:cNvPr id="34" name="Google Shape;1210;p43"/>
          <p:cNvSpPr txBox="1"/>
          <p:nvPr/>
        </p:nvSpPr>
        <p:spPr>
          <a:xfrm>
            <a:off x="2728043" y="2949498"/>
            <a:ext cx="3868923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TOTAL TIME TAKEN</a:t>
            </a:r>
            <a:endParaRPr sz="2800" b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yne"/>
              <a:sym typeface="Syn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2592" y="1709685"/>
            <a:ext cx="535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400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rPr>
              <a:t>01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51373" y="1694926"/>
            <a:ext cx="569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400" dirty="0" smtClean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rPr>
              <a:t>02</a:t>
            </a:r>
            <a:endParaRPr lang="en" sz="2400"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Commissioner ExtraBold"/>
              <a:sym typeface="Commissioner ExtraBold"/>
            </a:endParaRPr>
          </a:p>
        </p:txBody>
      </p:sp>
      <p:sp>
        <p:nvSpPr>
          <p:cNvPr id="38" name="Google Shape;1223;p43"/>
          <p:cNvSpPr/>
          <p:nvPr/>
        </p:nvSpPr>
        <p:spPr>
          <a:xfrm>
            <a:off x="6172916" y="1514725"/>
            <a:ext cx="848100" cy="84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Rectangle 38"/>
          <p:cNvSpPr/>
          <p:nvPr/>
        </p:nvSpPr>
        <p:spPr>
          <a:xfrm>
            <a:off x="6286916" y="1694926"/>
            <a:ext cx="572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400" dirty="0" smtClean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rPr>
              <a:t>03</a:t>
            </a:r>
            <a:endParaRPr lang="en" sz="2400"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Commissioner ExtraBold"/>
              <a:sym typeface="Commission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6126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8"/>
          <p:cNvSpPr/>
          <p:nvPr/>
        </p:nvSpPr>
        <p:spPr>
          <a:xfrm>
            <a:off x="1433944" y="1575375"/>
            <a:ext cx="6262255" cy="411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Low cost</a:t>
            </a:r>
            <a:endParaRPr sz="2000" b="1" dirty="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085" name="Google Shape;1085;p38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RESULTS ACHIEVED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1087" name="Google Shape;1087;p38"/>
          <p:cNvGraphicFramePr/>
          <p:nvPr>
            <p:extLst>
              <p:ext uri="{D42A27DB-BD31-4B8C-83A1-F6EECF244321}">
                <p14:modId xmlns:p14="http://schemas.microsoft.com/office/powerpoint/2010/main" val="958763212"/>
              </p:ext>
            </p:extLst>
          </p:nvPr>
        </p:nvGraphicFramePr>
        <p:xfrm>
          <a:off x="713088" y="2420328"/>
          <a:ext cx="3618325" cy="2209700"/>
        </p:xfrm>
        <a:graphic>
          <a:graphicData uri="http://schemas.openxmlformats.org/drawingml/2006/table">
            <a:tbl>
              <a:tblPr>
                <a:noFill/>
                <a:tableStyleId>{186A9308-A462-4F86-96CD-1611E1230B89}</a:tableStyleId>
              </a:tblPr>
              <a:tblGrid>
                <a:gridCol w="361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Leaderboard Score (2019)</a:t>
                      </a:r>
                      <a:endParaRPr sz="2000" b="1" dirty="0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 smtClean="0">
                          <a:solidFill>
                            <a:schemeClr val="dk2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Commissioner ExtraBold"/>
                          <a:sym typeface="Commissioner ExtraBold"/>
                        </a:rPr>
                        <a:t>76.1316</a:t>
                      </a:r>
                      <a:endParaRPr sz="4000" dirty="0">
                        <a:solidFill>
                          <a:schemeClr val="dk2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Commissioner ExtraBold"/>
                        <a:sym typeface="Commissioner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88" name="Google Shape;1088;p38"/>
          <p:cNvSpPr/>
          <p:nvPr/>
        </p:nvSpPr>
        <p:spPr>
          <a:xfrm>
            <a:off x="1822863" y="1394925"/>
            <a:ext cx="772500" cy="77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89" name="Google Shape;1089;p38"/>
          <p:cNvGrpSpPr/>
          <p:nvPr/>
        </p:nvGrpSpPr>
        <p:grpSpPr>
          <a:xfrm>
            <a:off x="1976360" y="1550073"/>
            <a:ext cx="465506" cy="462203"/>
            <a:chOff x="6544670" y="1979233"/>
            <a:chExt cx="465506" cy="462203"/>
          </a:xfrm>
        </p:grpSpPr>
        <p:sp>
          <p:nvSpPr>
            <p:cNvPr id="1090" name="Google Shape;1090;p38"/>
            <p:cNvSpPr/>
            <p:nvPr/>
          </p:nvSpPr>
          <p:spPr>
            <a:xfrm>
              <a:off x="6790748" y="1979233"/>
              <a:ext cx="110594" cy="111437"/>
            </a:xfrm>
            <a:custGeom>
              <a:avLst/>
              <a:gdLst/>
              <a:ahLst/>
              <a:cxnLst/>
              <a:rect l="l" t="t" r="r" b="b"/>
              <a:pathLst>
                <a:path w="1573" h="1585" extrusionOk="0">
                  <a:moveTo>
                    <a:pt x="787" y="1"/>
                  </a:moveTo>
                  <a:cubicBezTo>
                    <a:pt x="358" y="1"/>
                    <a:pt x="1" y="358"/>
                    <a:pt x="1" y="787"/>
                  </a:cubicBezTo>
                  <a:cubicBezTo>
                    <a:pt x="1" y="1227"/>
                    <a:pt x="358" y="1584"/>
                    <a:pt x="787" y="1584"/>
                  </a:cubicBezTo>
                  <a:cubicBezTo>
                    <a:pt x="1215" y="1584"/>
                    <a:pt x="1572" y="1227"/>
                    <a:pt x="1572" y="787"/>
                  </a:cubicBezTo>
                  <a:cubicBezTo>
                    <a:pt x="1572" y="358"/>
                    <a:pt x="1215" y="1"/>
                    <a:pt x="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6544670" y="2149167"/>
              <a:ext cx="465506" cy="292268"/>
            </a:xfrm>
            <a:custGeom>
              <a:avLst/>
              <a:gdLst/>
              <a:ahLst/>
              <a:cxnLst/>
              <a:rect l="l" t="t" r="r" b="b"/>
              <a:pathLst>
                <a:path w="6621" h="4157" extrusionOk="0">
                  <a:moveTo>
                    <a:pt x="1989" y="1"/>
                  </a:moveTo>
                  <a:cubicBezTo>
                    <a:pt x="1381" y="1"/>
                    <a:pt x="881" y="453"/>
                    <a:pt x="774" y="1072"/>
                  </a:cubicBezTo>
                  <a:cubicBezTo>
                    <a:pt x="738" y="1084"/>
                    <a:pt x="715" y="1084"/>
                    <a:pt x="667" y="1084"/>
                  </a:cubicBezTo>
                  <a:cubicBezTo>
                    <a:pt x="660" y="1085"/>
                    <a:pt x="654" y="1085"/>
                    <a:pt x="647" y="1085"/>
                  </a:cubicBezTo>
                  <a:cubicBezTo>
                    <a:pt x="524" y="1085"/>
                    <a:pt x="416" y="982"/>
                    <a:pt x="405" y="846"/>
                  </a:cubicBezTo>
                  <a:cubicBezTo>
                    <a:pt x="405" y="751"/>
                    <a:pt x="465" y="680"/>
                    <a:pt x="548" y="668"/>
                  </a:cubicBezTo>
                  <a:cubicBezTo>
                    <a:pt x="655" y="656"/>
                    <a:pt x="738" y="560"/>
                    <a:pt x="727" y="453"/>
                  </a:cubicBezTo>
                  <a:cubicBezTo>
                    <a:pt x="716" y="368"/>
                    <a:pt x="639" y="283"/>
                    <a:pt x="554" y="283"/>
                  </a:cubicBezTo>
                  <a:cubicBezTo>
                    <a:pt x="544" y="283"/>
                    <a:pt x="534" y="284"/>
                    <a:pt x="524" y="287"/>
                  </a:cubicBezTo>
                  <a:cubicBezTo>
                    <a:pt x="226" y="310"/>
                    <a:pt x="0" y="560"/>
                    <a:pt x="12" y="882"/>
                  </a:cubicBezTo>
                  <a:cubicBezTo>
                    <a:pt x="36" y="1215"/>
                    <a:pt x="310" y="1477"/>
                    <a:pt x="655" y="1477"/>
                  </a:cubicBezTo>
                  <a:lnTo>
                    <a:pt x="738" y="1477"/>
                  </a:lnTo>
                  <a:lnTo>
                    <a:pt x="738" y="2204"/>
                  </a:lnTo>
                  <a:cubicBezTo>
                    <a:pt x="738" y="2823"/>
                    <a:pt x="1167" y="3358"/>
                    <a:pt x="1750" y="3466"/>
                  </a:cubicBezTo>
                  <a:lnTo>
                    <a:pt x="1750" y="3954"/>
                  </a:lnTo>
                  <a:cubicBezTo>
                    <a:pt x="1750" y="4061"/>
                    <a:pt x="1846" y="4156"/>
                    <a:pt x="1941" y="4156"/>
                  </a:cubicBezTo>
                  <a:lnTo>
                    <a:pt x="2393" y="4156"/>
                  </a:lnTo>
                  <a:cubicBezTo>
                    <a:pt x="2501" y="4156"/>
                    <a:pt x="2584" y="4061"/>
                    <a:pt x="2584" y="3954"/>
                  </a:cubicBezTo>
                  <a:lnTo>
                    <a:pt x="2584" y="3454"/>
                  </a:lnTo>
                  <a:lnTo>
                    <a:pt x="3965" y="3454"/>
                  </a:lnTo>
                  <a:lnTo>
                    <a:pt x="3965" y="3954"/>
                  </a:lnTo>
                  <a:cubicBezTo>
                    <a:pt x="3965" y="4061"/>
                    <a:pt x="4060" y="4156"/>
                    <a:pt x="4167" y="4156"/>
                  </a:cubicBezTo>
                  <a:lnTo>
                    <a:pt x="4608" y="4156"/>
                  </a:lnTo>
                  <a:cubicBezTo>
                    <a:pt x="4715" y="4156"/>
                    <a:pt x="4798" y="4061"/>
                    <a:pt x="4798" y="3954"/>
                  </a:cubicBezTo>
                  <a:lnTo>
                    <a:pt x="4798" y="3442"/>
                  </a:lnTo>
                  <a:cubicBezTo>
                    <a:pt x="5370" y="3358"/>
                    <a:pt x="5834" y="2882"/>
                    <a:pt x="5870" y="2287"/>
                  </a:cubicBezTo>
                  <a:lnTo>
                    <a:pt x="6394" y="2287"/>
                  </a:lnTo>
                  <a:cubicBezTo>
                    <a:pt x="6489" y="2287"/>
                    <a:pt x="6561" y="2215"/>
                    <a:pt x="6561" y="2132"/>
                  </a:cubicBezTo>
                  <a:lnTo>
                    <a:pt x="6561" y="1299"/>
                  </a:lnTo>
                  <a:cubicBezTo>
                    <a:pt x="6620" y="1203"/>
                    <a:pt x="6549" y="1132"/>
                    <a:pt x="6453" y="1132"/>
                  </a:cubicBezTo>
                  <a:lnTo>
                    <a:pt x="5918" y="1132"/>
                  </a:lnTo>
                  <a:cubicBezTo>
                    <a:pt x="5846" y="489"/>
                    <a:pt x="5322" y="1"/>
                    <a:pt x="4691" y="1"/>
                  </a:cubicBezTo>
                  <a:lnTo>
                    <a:pt x="4394" y="1"/>
                  </a:lnTo>
                  <a:cubicBezTo>
                    <a:pt x="4453" y="144"/>
                    <a:pt x="4477" y="299"/>
                    <a:pt x="4477" y="453"/>
                  </a:cubicBezTo>
                  <a:cubicBezTo>
                    <a:pt x="4477" y="549"/>
                    <a:pt x="4465" y="620"/>
                    <a:pt x="4453" y="715"/>
                  </a:cubicBezTo>
                  <a:lnTo>
                    <a:pt x="4644" y="715"/>
                  </a:lnTo>
                  <a:cubicBezTo>
                    <a:pt x="4727" y="715"/>
                    <a:pt x="4822" y="775"/>
                    <a:pt x="4834" y="858"/>
                  </a:cubicBezTo>
                  <a:cubicBezTo>
                    <a:pt x="4870" y="989"/>
                    <a:pt x="4775" y="1096"/>
                    <a:pt x="4644" y="1096"/>
                  </a:cubicBezTo>
                  <a:lnTo>
                    <a:pt x="1953" y="1096"/>
                  </a:lnTo>
                  <a:cubicBezTo>
                    <a:pt x="1858" y="1096"/>
                    <a:pt x="1774" y="1037"/>
                    <a:pt x="1750" y="953"/>
                  </a:cubicBezTo>
                  <a:cubicBezTo>
                    <a:pt x="1727" y="811"/>
                    <a:pt x="1810" y="715"/>
                    <a:pt x="1953" y="715"/>
                  </a:cubicBezTo>
                  <a:lnTo>
                    <a:pt x="2155" y="715"/>
                  </a:lnTo>
                  <a:cubicBezTo>
                    <a:pt x="2143" y="620"/>
                    <a:pt x="2131" y="549"/>
                    <a:pt x="2131" y="453"/>
                  </a:cubicBezTo>
                  <a:cubicBezTo>
                    <a:pt x="2131" y="299"/>
                    <a:pt x="2155" y="132"/>
                    <a:pt x="2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6723814" y="2127442"/>
              <a:ext cx="110523" cy="72909"/>
            </a:xfrm>
            <a:custGeom>
              <a:avLst/>
              <a:gdLst/>
              <a:ahLst/>
              <a:cxnLst/>
              <a:rect l="l" t="t" r="r" b="b"/>
              <a:pathLst>
                <a:path w="1572" h="1037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869"/>
                    <a:pt x="12" y="953"/>
                    <a:pt x="36" y="1036"/>
                  </a:cubicBezTo>
                  <a:lnTo>
                    <a:pt x="1524" y="1036"/>
                  </a:lnTo>
                  <a:cubicBezTo>
                    <a:pt x="1560" y="965"/>
                    <a:pt x="1572" y="869"/>
                    <a:pt x="1572" y="786"/>
                  </a:cubicBezTo>
                  <a:cubicBezTo>
                    <a:pt x="1572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1" name="Google Shape;1087;p38"/>
          <p:cNvGraphicFramePr/>
          <p:nvPr>
            <p:extLst>
              <p:ext uri="{D42A27DB-BD31-4B8C-83A1-F6EECF244321}">
                <p14:modId xmlns:p14="http://schemas.microsoft.com/office/powerpoint/2010/main" val="3945247818"/>
              </p:ext>
            </p:extLst>
          </p:nvPr>
        </p:nvGraphicFramePr>
        <p:xfrm>
          <a:off x="4812425" y="2423432"/>
          <a:ext cx="3618325" cy="2209700"/>
        </p:xfrm>
        <a:graphic>
          <a:graphicData uri="http://schemas.openxmlformats.org/drawingml/2006/table">
            <a:tbl>
              <a:tblPr>
                <a:noFill/>
                <a:tableStyleId>{186A9308-A462-4F86-96CD-1611E1230B89}</a:tableStyleId>
              </a:tblPr>
              <a:tblGrid>
                <a:gridCol w="361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Objective Cost</a:t>
                      </a:r>
                      <a:br>
                        <a:rPr lang="en" sz="2000" b="1" dirty="0" smtClean="0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</a:br>
                      <a:r>
                        <a:rPr lang="en" sz="2000" b="1" dirty="0" smtClean="0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(2019)</a:t>
                      </a:r>
                      <a:endParaRPr sz="2000" b="1" dirty="0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0" dirty="0" smtClean="0">
                          <a:solidFill>
                            <a:schemeClr val="dk2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Commissioner ExtraBold"/>
                          <a:sym typeface="Commissioner ExtraBold"/>
                        </a:rPr>
                        <a:t>3,978,066</a:t>
                      </a:r>
                      <a:endParaRPr sz="4000" dirty="0">
                        <a:solidFill>
                          <a:schemeClr val="dk2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Commissioner ExtraBold"/>
                        <a:sym typeface="Commissioner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07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/>
          <p:nvPr/>
        </p:nvSpPr>
        <p:spPr>
          <a:xfrm rot="-2700000">
            <a:off x="-48551" y="2013391"/>
            <a:ext cx="2521643" cy="2424062"/>
          </a:xfrm>
          <a:custGeom>
            <a:avLst/>
            <a:gdLst/>
            <a:ahLst/>
            <a:cxnLst/>
            <a:rect l="l" t="t" r="r" b="b"/>
            <a:pathLst>
              <a:path w="58644" h="56370" extrusionOk="0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355" name="Google Shape;355;p45"/>
          <p:cNvSpPr txBox="1">
            <a:spLocks noGrp="1"/>
          </p:cNvSpPr>
          <p:nvPr>
            <p:ph type="title" idx="2"/>
          </p:nvPr>
        </p:nvSpPr>
        <p:spPr>
          <a:xfrm>
            <a:off x="976042" y="616624"/>
            <a:ext cx="1984800" cy="116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Google Shape;399;p50"/>
          <p:cNvSpPr txBox="1">
            <a:spLocks noGrp="1"/>
          </p:cNvSpPr>
          <p:nvPr>
            <p:ph type="title"/>
          </p:nvPr>
        </p:nvSpPr>
        <p:spPr>
          <a:xfrm>
            <a:off x="976042" y="2643551"/>
            <a:ext cx="7704000" cy="1821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DEPLOYMENT &amp; SCALABILITY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5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116600" y="1247275"/>
            <a:ext cx="7314000" cy="203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EV CHARGING NETWORK CHALLENGE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535800" y="3549250"/>
            <a:ext cx="38949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4701700" y="3549250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Team Disruptors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13;p18"/>
          <p:cNvSpPr txBox="1">
            <a:spLocks/>
          </p:cNvSpPr>
          <p:nvPr/>
        </p:nvSpPr>
        <p:spPr>
          <a:xfrm>
            <a:off x="713375" y="245614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SCALABILITY &amp; ROBUSTNESS</a:t>
            </a:r>
            <a:endParaRPr lang="en-IN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228;p21"/>
          <p:cNvSpPr txBox="1"/>
          <p:nvPr/>
        </p:nvSpPr>
        <p:spPr>
          <a:xfrm>
            <a:off x="713375" y="1101436"/>
            <a:ext cx="7717500" cy="27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Optimization Model is formulated in a way to focus on the minimization of the cost function irrespective of the distribution of the demand and supply locations.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current problem has 100 supply points and 4096 demand points. The model provides the solution in 51.1 seconds.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/>
            </a:r>
            <a:br>
              <a:rPr lang="en"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</a:br>
            <a:r>
              <a:rPr lang="en" sz="1600" dirty="0" smtClean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bottleneck for the solver is the speed of the Python language. This can be overcome by migrating the Optimization Modeling to better performing languages like C++, Java, MATLAB or R.</a:t>
            </a:r>
          </a:p>
        </p:txBody>
      </p:sp>
    </p:spTree>
    <p:extLst>
      <p:ext uri="{BB962C8B-B14F-4D97-AF65-F5344CB8AC3E}">
        <p14:creationId xmlns:p14="http://schemas.microsoft.com/office/powerpoint/2010/main" val="327907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13;p18"/>
          <p:cNvSpPr txBox="1">
            <a:spLocks/>
          </p:cNvSpPr>
          <p:nvPr/>
        </p:nvSpPr>
        <p:spPr>
          <a:xfrm>
            <a:off x="713375" y="280251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SCALABILITY &amp; ROBUSTNESS</a:t>
            </a:r>
            <a:endParaRPr lang="en-IN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228;p21"/>
          <p:cNvSpPr txBox="1"/>
          <p:nvPr/>
        </p:nvSpPr>
        <p:spPr>
          <a:xfrm>
            <a:off x="1184431" y="1413594"/>
            <a:ext cx="2777970" cy="351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 smtClean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For an exponential increase </a:t>
            </a:r>
            <a:r>
              <a:rPr lang="en-US"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 the supply and demand points</a:t>
            </a:r>
            <a:r>
              <a:rPr lang="en-US" sz="1600" dirty="0" smtClean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we can divide the problem into smaller sub problems by applying Clustering Algorithms to find clusters and solve these sub problems concurrently.</a:t>
            </a:r>
            <a:endParaRPr lang="en-US" sz="16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125" y="1253833"/>
            <a:ext cx="3984607" cy="38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85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/>
          <p:nvPr/>
        </p:nvSpPr>
        <p:spPr>
          <a:xfrm>
            <a:off x="3097925" y="2434950"/>
            <a:ext cx="2948400" cy="411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1"/>
                </a:solidFill>
                <a:latin typeface="Syne SemiBold"/>
                <a:ea typeface="Syne SemiBold"/>
                <a:cs typeface="Syne SemiBold"/>
                <a:sym typeface="Syne SemiBold"/>
              </a:rPr>
              <a:t>AND</a:t>
            </a:r>
            <a:endParaRPr sz="2000" dirty="0">
              <a:solidFill>
                <a:schemeClr val="lt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1830075" y="1321050"/>
            <a:ext cx="961500" cy="96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grpSp>
        <p:nvGrpSpPr>
          <p:cNvPr id="227" name="Google Shape;227;p21"/>
          <p:cNvGrpSpPr/>
          <p:nvPr/>
        </p:nvGrpSpPr>
        <p:grpSpPr>
          <a:xfrm>
            <a:off x="941850" y="2434950"/>
            <a:ext cx="2737578" cy="1651200"/>
            <a:chOff x="941850" y="2434950"/>
            <a:chExt cx="2737578" cy="1651200"/>
          </a:xfrm>
        </p:grpSpPr>
        <p:sp>
          <p:nvSpPr>
            <p:cNvPr id="228" name="Google Shape;228;p21"/>
            <p:cNvSpPr txBox="1"/>
            <p:nvPr/>
          </p:nvSpPr>
          <p:spPr>
            <a:xfrm>
              <a:off x="941850" y="2922750"/>
              <a:ext cx="27375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MIP Solvers benefit from high CPU speeds</a:t>
              </a:r>
              <a:endParaRPr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942228" y="2434950"/>
              <a:ext cx="2737200" cy="411600"/>
            </a:xfrm>
            <a:prstGeom prst="roundRect">
              <a:avLst>
                <a:gd name="adj" fmla="val 50000"/>
              </a:avLst>
            </a:prstGeom>
            <a:solidFill>
              <a:srgbClr val="ADD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smtClean="0">
                  <a:solidFill>
                    <a:schemeClr val="lt2"/>
                  </a:solidFill>
                  <a:latin typeface="Syne SemiBold"/>
                  <a:ea typeface="Syne SemiBold"/>
                  <a:cs typeface="Syne SemiBold"/>
                  <a:sym typeface="Syne SemiBold"/>
                </a:rPr>
                <a:t>CPU</a:t>
              </a:r>
              <a:endParaRPr sz="2000" dirty="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endParaRPr>
            </a:p>
          </p:txBody>
        </p:sp>
      </p:grpSp>
      <p:grpSp>
        <p:nvGrpSpPr>
          <p:cNvPr id="230" name="Google Shape;230;p21"/>
          <p:cNvGrpSpPr/>
          <p:nvPr/>
        </p:nvGrpSpPr>
        <p:grpSpPr>
          <a:xfrm>
            <a:off x="2079752" y="1569896"/>
            <a:ext cx="462131" cy="463819"/>
            <a:chOff x="4644459" y="3386448"/>
            <a:chExt cx="462131" cy="463819"/>
          </a:xfrm>
        </p:grpSpPr>
        <p:sp>
          <p:nvSpPr>
            <p:cNvPr id="231" name="Google Shape;231;p21"/>
            <p:cNvSpPr/>
            <p:nvPr/>
          </p:nvSpPr>
          <p:spPr>
            <a:xfrm>
              <a:off x="4650295" y="3388979"/>
              <a:ext cx="147365" cy="148982"/>
            </a:xfrm>
            <a:custGeom>
              <a:avLst/>
              <a:gdLst/>
              <a:ahLst/>
              <a:cxnLst/>
              <a:rect l="l" t="t" r="r" b="b"/>
              <a:pathLst>
                <a:path w="2096" h="2119" extrusionOk="0">
                  <a:moveTo>
                    <a:pt x="1905" y="0"/>
                  </a:moveTo>
                  <a:cubicBezTo>
                    <a:pt x="1667" y="12"/>
                    <a:pt x="810" y="95"/>
                    <a:pt x="417" y="548"/>
                  </a:cubicBezTo>
                  <a:cubicBezTo>
                    <a:pt x="12" y="1024"/>
                    <a:pt x="0" y="1536"/>
                    <a:pt x="239" y="1845"/>
                  </a:cubicBezTo>
                  <a:cubicBezTo>
                    <a:pt x="370" y="1560"/>
                    <a:pt x="548" y="1298"/>
                    <a:pt x="774" y="1060"/>
                  </a:cubicBezTo>
                  <a:cubicBezTo>
                    <a:pt x="805" y="1010"/>
                    <a:pt x="852" y="987"/>
                    <a:pt x="901" y="987"/>
                  </a:cubicBezTo>
                  <a:cubicBezTo>
                    <a:pt x="947" y="987"/>
                    <a:pt x="996" y="1007"/>
                    <a:pt x="1036" y="1048"/>
                  </a:cubicBezTo>
                  <a:cubicBezTo>
                    <a:pt x="1108" y="1119"/>
                    <a:pt x="1120" y="1238"/>
                    <a:pt x="1048" y="1310"/>
                  </a:cubicBezTo>
                  <a:cubicBezTo>
                    <a:pt x="834" y="1536"/>
                    <a:pt x="667" y="1786"/>
                    <a:pt x="548" y="2072"/>
                  </a:cubicBezTo>
                  <a:cubicBezTo>
                    <a:pt x="630" y="2103"/>
                    <a:pt x="718" y="2118"/>
                    <a:pt x="809" y="2118"/>
                  </a:cubicBezTo>
                  <a:cubicBezTo>
                    <a:pt x="1103" y="2118"/>
                    <a:pt x="1433" y="1956"/>
                    <a:pt x="1715" y="1619"/>
                  </a:cubicBezTo>
                  <a:cubicBezTo>
                    <a:pt x="2096" y="1167"/>
                    <a:pt x="2013" y="286"/>
                    <a:pt x="1965" y="60"/>
                  </a:cubicBezTo>
                  <a:cubicBezTo>
                    <a:pt x="1965" y="36"/>
                    <a:pt x="1941" y="0"/>
                    <a:pt x="1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4644459" y="3386448"/>
              <a:ext cx="462131" cy="463819"/>
            </a:xfrm>
            <a:custGeom>
              <a:avLst/>
              <a:gdLst/>
              <a:ahLst/>
              <a:cxnLst/>
              <a:rect l="l" t="t" r="r" b="b"/>
              <a:pathLst>
                <a:path w="6573" h="6597" extrusionOk="0">
                  <a:moveTo>
                    <a:pt x="3286" y="0"/>
                  </a:moveTo>
                  <a:cubicBezTo>
                    <a:pt x="3179" y="0"/>
                    <a:pt x="3096" y="96"/>
                    <a:pt x="3096" y="203"/>
                  </a:cubicBezTo>
                  <a:cubicBezTo>
                    <a:pt x="3096" y="298"/>
                    <a:pt x="3179" y="393"/>
                    <a:pt x="3286" y="393"/>
                  </a:cubicBezTo>
                  <a:cubicBezTo>
                    <a:pt x="4060" y="393"/>
                    <a:pt x="4786" y="691"/>
                    <a:pt x="5346" y="1239"/>
                  </a:cubicBezTo>
                  <a:cubicBezTo>
                    <a:pt x="5894" y="1786"/>
                    <a:pt x="6191" y="2524"/>
                    <a:pt x="6191" y="3298"/>
                  </a:cubicBezTo>
                  <a:cubicBezTo>
                    <a:pt x="6191" y="4072"/>
                    <a:pt x="5894" y="4799"/>
                    <a:pt x="5346" y="5346"/>
                  </a:cubicBezTo>
                  <a:cubicBezTo>
                    <a:pt x="4786" y="5906"/>
                    <a:pt x="4060" y="6203"/>
                    <a:pt x="3286" y="6203"/>
                  </a:cubicBezTo>
                  <a:cubicBezTo>
                    <a:pt x="2512" y="6203"/>
                    <a:pt x="1786" y="5906"/>
                    <a:pt x="1238" y="5346"/>
                  </a:cubicBezTo>
                  <a:cubicBezTo>
                    <a:pt x="679" y="4799"/>
                    <a:pt x="381" y="4072"/>
                    <a:pt x="381" y="3298"/>
                  </a:cubicBezTo>
                  <a:cubicBezTo>
                    <a:pt x="381" y="2882"/>
                    <a:pt x="476" y="2477"/>
                    <a:pt x="643" y="2108"/>
                  </a:cubicBezTo>
                  <a:cubicBezTo>
                    <a:pt x="560" y="2072"/>
                    <a:pt x="488" y="2036"/>
                    <a:pt x="429" y="1989"/>
                  </a:cubicBezTo>
                  <a:cubicBezTo>
                    <a:pt x="381" y="1953"/>
                    <a:pt x="357" y="1917"/>
                    <a:pt x="322" y="1881"/>
                  </a:cubicBezTo>
                  <a:cubicBezTo>
                    <a:pt x="119" y="2334"/>
                    <a:pt x="0" y="2810"/>
                    <a:pt x="0" y="3310"/>
                  </a:cubicBezTo>
                  <a:cubicBezTo>
                    <a:pt x="0" y="4191"/>
                    <a:pt x="333" y="5013"/>
                    <a:pt x="964" y="5632"/>
                  </a:cubicBezTo>
                  <a:cubicBezTo>
                    <a:pt x="1596" y="6263"/>
                    <a:pt x="2405" y="6596"/>
                    <a:pt x="3286" y="6596"/>
                  </a:cubicBezTo>
                  <a:cubicBezTo>
                    <a:pt x="4167" y="6596"/>
                    <a:pt x="4989" y="6263"/>
                    <a:pt x="5608" y="5632"/>
                  </a:cubicBezTo>
                  <a:cubicBezTo>
                    <a:pt x="6227" y="5013"/>
                    <a:pt x="6572" y="4191"/>
                    <a:pt x="6572" y="3310"/>
                  </a:cubicBezTo>
                  <a:cubicBezTo>
                    <a:pt x="6572" y="2429"/>
                    <a:pt x="6215" y="1584"/>
                    <a:pt x="5608" y="977"/>
                  </a:cubicBezTo>
                  <a:cubicBezTo>
                    <a:pt x="4989" y="346"/>
                    <a:pt x="4167" y="0"/>
                    <a:pt x="3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4944955" y="3535430"/>
              <a:ext cx="51114" cy="67073"/>
            </a:xfrm>
            <a:custGeom>
              <a:avLst/>
              <a:gdLst/>
              <a:ahLst/>
              <a:cxnLst/>
              <a:rect l="l" t="t" r="r" b="b"/>
              <a:pathLst>
                <a:path w="727" h="954" extrusionOk="0">
                  <a:moveTo>
                    <a:pt x="211" y="0"/>
                  </a:moveTo>
                  <a:cubicBezTo>
                    <a:pt x="164" y="0"/>
                    <a:pt x="117" y="15"/>
                    <a:pt x="84" y="48"/>
                  </a:cubicBezTo>
                  <a:cubicBezTo>
                    <a:pt x="12" y="108"/>
                    <a:pt x="0" y="239"/>
                    <a:pt x="72" y="310"/>
                  </a:cubicBezTo>
                  <a:cubicBezTo>
                    <a:pt x="191" y="465"/>
                    <a:pt x="274" y="632"/>
                    <a:pt x="334" y="822"/>
                  </a:cubicBezTo>
                  <a:cubicBezTo>
                    <a:pt x="358" y="894"/>
                    <a:pt x="429" y="953"/>
                    <a:pt x="512" y="953"/>
                  </a:cubicBezTo>
                  <a:cubicBezTo>
                    <a:pt x="520" y="953"/>
                    <a:pt x="534" y="948"/>
                    <a:pt x="545" y="948"/>
                  </a:cubicBezTo>
                  <a:cubicBezTo>
                    <a:pt x="551" y="948"/>
                    <a:pt x="556" y="949"/>
                    <a:pt x="560" y="953"/>
                  </a:cubicBezTo>
                  <a:cubicBezTo>
                    <a:pt x="667" y="929"/>
                    <a:pt x="727" y="822"/>
                    <a:pt x="691" y="715"/>
                  </a:cubicBezTo>
                  <a:cubicBezTo>
                    <a:pt x="631" y="477"/>
                    <a:pt x="512" y="251"/>
                    <a:pt x="346" y="60"/>
                  </a:cubicBezTo>
                  <a:cubicBezTo>
                    <a:pt x="320" y="21"/>
                    <a:pt x="266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4754069" y="3535079"/>
              <a:ext cx="51184" cy="67425"/>
            </a:xfrm>
            <a:custGeom>
              <a:avLst/>
              <a:gdLst/>
              <a:ahLst/>
              <a:cxnLst/>
              <a:rect l="l" t="t" r="r" b="b"/>
              <a:pathLst>
                <a:path w="728" h="959" extrusionOk="0">
                  <a:moveTo>
                    <a:pt x="519" y="0"/>
                  </a:moveTo>
                  <a:cubicBezTo>
                    <a:pt x="464" y="0"/>
                    <a:pt x="410" y="25"/>
                    <a:pt x="370" y="65"/>
                  </a:cubicBezTo>
                  <a:cubicBezTo>
                    <a:pt x="203" y="256"/>
                    <a:pt x="108" y="482"/>
                    <a:pt x="25" y="720"/>
                  </a:cubicBezTo>
                  <a:cubicBezTo>
                    <a:pt x="1" y="827"/>
                    <a:pt x="60" y="934"/>
                    <a:pt x="167" y="958"/>
                  </a:cubicBezTo>
                  <a:lnTo>
                    <a:pt x="227" y="958"/>
                  </a:lnTo>
                  <a:cubicBezTo>
                    <a:pt x="298" y="958"/>
                    <a:pt x="370" y="899"/>
                    <a:pt x="382" y="827"/>
                  </a:cubicBezTo>
                  <a:cubicBezTo>
                    <a:pt x="429" y="637"/>
                    <a:pt x="525" y="470"/>
                    <a:pt x="656" y="315"/>
                  </a:cubicBezTo>
                  <a:cubicBezTo>
                    <a:pt x="727" y="244"/>
                    <a:pt x="715" y="125"/>
                    <a:pt x="644" y="53"/>
                  </a:cubicBezTo>
                  <a:cubicBezTo>
                    <a:pt x="607" y="16"/>
                    <a:pt x="563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4827752" y="3707474"/>
              <a:ext cx="93861" cy="32271"/>
            </a:xfrm>
            <a:custGeom>
              <a:avLst/>
              <a:gdLst/>
              <a:ahLst/>
              <a:cxnLst/>
              <a:rect l="l" t="t" r="r" b="b"/>
              <a:pathLst>
                <a:path w="1335" h="459" extrusionOk="0">
                  <a:moveTo>
                    <a:pt x="1108" y="1"/>
                  </a:moveTo>
                  <a:cubicBezTo>
                    <a:pt x="1093" y="1"/>
                    <a:pt x="1076" y="3"/>
                    <a:pt x="1060" y="6"/>
                  </a:cubicBezTo>
                  <a:cubicBezTo>
                    <a:pt x="929" y="54"/>
                    <a:pt x="798" y="66"/>
                    <a:pt x="667" y="66"/>
                  </a:cubicBezTo>
                  <a:cubicBezTo>
                    <a:pt x="524" y="66"/>
                    <a:pt x="393" y="54"/>
                    <a:pt x="262" y="6"/>
                  </a:cubicBezTo>
                  <a:cubicBezTo>
                    <a:pt x="247" y="3"/>
                    <a:pt x="231" y="1"/>
                    <a:pt x="215" y="1"/>
                  </a:cubicBezTo>
                  <a:cubicBezTo>
                    <a:pt x="126" y="1"/>
                    <a:pt x="45" y="58"/>
                    <a:pt x="24" y="149"/>
                  </a:cubicBezTo>
                  <a:cubicBezTo>
                    <a:pt x="1" y="244"/>
                    <a:pt x="48" y="352"/>
                    <a:pt x="155" y="387"/>
                  </a:cubicBezTo>
                  <a:cubicBezTo>
                    <a:pt x="322" y="423"/>
                    <a:pt x="489" y="459"/>
                    <a:pt x="667" y="459"/>
                  </a:cubicBezTo>
                  <a:cubicBezTo>
                    <a:pt x="846" y="459"/>
                    <a:pt x="1024" y="423"/>
                    <a:pt x="1179" y="363"/>
                  </a:cubicBezTo>
                  <a:cubicBezTo>
                    <a:pt x="1275" y="340"/>
                    <a:pt x="1334" y="233"/>
                    <a:pt x="1298" y="125"/>
                  </a:cubicBezTo>
                  <a:cubicBezTo>
                    <a:pt x="1278" y="55"/>
                    <a:pt x="1198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4735649" y="3615792"/>
              <a:ext cx="115586" cy="75159"/>
            </a:xfrm>
            <a:custGeom>
              <a:avLst/>
              <a:gdLst/>
              <a:ahLst/>
              <a:cxnLst/>
              <a:rect l="l" t="t" r="r" b="b"/>
              <a:pathLst>
                <a:path w="1644" h="1069" extrusionOk="0">
                  <a:moveTo>
                    <a:pt x="1275" y="1"/>
                  </a:moveTo>
                  <a:lnTo>
                    <a:pt x="37" y="620"/>
                  </a:lnTo>
                  <a:cubicBezTo>
                    <a:pt x="13" y="632"/>
                    <a:pt x="1" y="679"/>
                    <a:pt x="13" y="703"/>
                  </a:cubicBezTo>
                  <a:cubicBezTo>
                    <a:pt x="154" y="935"/>
                    <a:pt x="398" y="1069"/>
                    <a:pt x="654" y="1069"/>
                  </a:cubicBezTo>
                  <a:cubicBezTo>
                    <a:pt x="766" y="1069"/>
                    <a:pt x="880" y="1043"/>
                    <a:pt x="989" y="989"/>
                  </a:cubicBezTo>
                  <a:lnTo>
                    <a:pt x="1644" y="655"/>
                  </a:lnTo>
                  <a:cubicBezTo>
                    <a:pt x="1442" y="536"/>
                    <a:pt x="1275" y="298"/>
                    <a:pt x="1275" y="36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4897216" y="3614949"/>
              <a:ext cx="117273" cy="74385"/>
            </a:xfrm>
            <a:custGeom>
              <a:avLst/>
              <a:gdLst/>
              <a:ahLst/>
              <a:cxnLst/>
              <a:rect l="l" t="t" r="r" b="b"/>
              <a:pathLst>
                <a:path w="1668" h="1058" extrusionOk="0">
                  <a:moveTo>
                    <a:pt x="394" y="1"/>
                  </a:moveTo>
                  <a:lnTo>
                    <a:pt x="394" y="25"/>
                  </a:lnTo>
                  <a:cubicBezTo>
                    <a:pt x="394" y="298"/>
                    <a:pt x="239" y="536"/>
                    <a:pt x="1" y="656"/>
                  </a:cubicBezTo>
                  <a:lnTo>
                    <a:pt x="656" y="977"/>
                  </a:lnTo>
                  <a:cubicBezTo>
                    <a:pt x="765" y="1032"/>
                    <a:pt x="882" y="1057"/>
                    <a:pt x="998" y="1057"/>
                  </a:cubicBezTo>
                  <a:cubicBezTo>
                    <a:pt x="1259" y="1057"/>
                    <a:pt x="1512" y="926"/>
                    <a:pt x="1644" y="703"/>
                  </a:cubicBezTo>
                  <a:cubicBezTo>
                    <a:pt x="1668" y="667"/>
                    <a:pt x="1656" y="620"/>
                    <a:pt x="1632" y="60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4847016" y="3488535"/>
              <a:ext cx="54488" cy="88798"/>
            </a:xfrm>
            <a:custGeom>
              <a:avLst/>
              <a:gdLst/>
              <a:ahLst/>
              <a:cxnLst/>
              <a:rect l="l" t="t" r="r" b="b"/>
              <a:pathLst>
                <a:path w="775" h="1263" extrusionOk="0">
                  <a:moveTo>
                    <a:pt x="72" y="1"/>
                  </a:moveTo>
                  <a:cubicBezTo>
                    <a:pt x="36" y="1"/>
                    <a:pt x="0" y="25"/>
                    <a:pt x="0" y="60"/>
                  </a:cubicBezTo>
                  <a:lnTo>
                    <a:pt x="0" y="1251"/>
                  </a:lnTo>
                  <a:cubicBezTo>
                    <a:pt x="119" y="1180"/>
                    <a:pt x="262" y="1144"/>
                    <a:pt x="393" y="1144"/>
                  </a:cubicBezTo>
                  <a:cubicBezTo>
                    <a:pt x="524" y="1144"/>
                    <a:pt x="655" y="1191"/>
                    <a:pt x="774" y="1263"/>
                  </a:cubicBezTo>
                  <a:lnTo>
                    <a:pt x="774" y="775"/>
                  </a:lnTo>
                  <a:cubicBezTo>
                    <a:pt x="774" y="370"/>
                    <a:pt x="465" y="48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4850391" y="3594841"/>
              <a:ext cx="47739" cy="45278"/>
            </a:xfrm>
            <a:custGeom>
              <a:avLst/>
              <a:gdLst/>
              <a:ahLst/>
              <a:cxnLst/>
              <a:rect l="l" t="t" r="r" b="b"/>
              <a:pathLst>
                <a:path w="679" h="644" extrusionOk="0">
                  <a:moveTo>
                    <a:pt x="357" y="1"/>
                  </a:moveTo>
                  <a:cubicBezTo>
                    <a:pt x="274" y="1"/>
                    <a:pt x="191" y="37"/>
                    <a:pt x="131" y="96"/>
                  </a:cubicBezTo>
                  <a:cubicBezTo>
                    <a:pt x="24" y="180"/>
                    <a:pt x="0" y="322"/>
                    <a:pt x="60" y="453"/>
                  </a:cubicBezTo>
                  <a:cubicBezTo>
                    <a:pt x="107" y="572"/>
                    <a:pt x="226" y="644"/>
                    <a:pt x="345" y="644"/>
                  </a:cubicBezTo>
                  <a:cubicBezTo>
                    <a:pt x="524" y="644"/>
                    <a:pt x="667" y="513"/>
                    <a:pt x="667" y="334"/>
                  </a:cubicBezTo>
                  <a:cubicBezTo>
                    <a:pt x="679" y="239"/>
                    <a:pt x="643" y="156"/>
                    <a:pt x="583" y="96"/>
                  </a:cubicBezTo>
                  <a:cubicBezTo>
                    <a:pt x="524" y="37"/>
                    <a:pt x="441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1"/>
          <p:cNvSpPr/>
          <p:nvPr/>
        </p:nvSpPr>
        <p:spPr>
          <a:xfrm>
            <a:off x="6352800" y="1321050"/>
            <a:ext cx="961500" cy="96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464575" y="2434950"/>
            <a:ext cx="2737578" cy="1651200"/>
            <a:chOff x="5464575" y="2434950"/>
            <a:chExt cx="2737578" cy="1651200"/>
          </a:xfrm>
        </p:grpSpPr>
        <p:sp>
          <p:nvSpPr>
            <p:cNvPr id="242" name="Google Shape;242;p21"/>
            <p:cNvSpPr txBox="1"/>
            <p:nvPr/>
          </p:nvSpPr>
          <p:spPr>
            <a:xfrm>
              <a:off x="5464575" y="2922750"/>
              <a:ext cx="27375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IN" dirty="0" smtClean="0"/>
                <a:t>Low-latency, high-bandwidth memory.</a:t>
              </a:r>
              <a:endParaRPr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5464953" y="2434950"/>
              <a:ext cx="2737200" cy="411600"/>
            </a:xfrm>
            <a:prstGeom prst="roundRect">
              <a:avLst>
                <a:gd name="adj" fmla="val 50000"/>
              </a:avLst>
            </a:prstGeom>
            <a:solidFill>
              <a:srgbClr val="ADD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smtClean="0">
                  <a:solidFill>
                    <a:schemeClr val="lt2"/>
                  </a:solidFill>
                  <a:latin typeface="Syne SemiBold"/>
                  <a:ea typeface="Syne SemiBold"/>
                  <a:cs typeface="Syne SemiBold"/>
                  <a:sym typeface="Syne SemiBold"/>
                </a:rPr>
                <a:t>RAM</a:t>
              </a:r>
              <a:endParaRPr sz="2000" dirty="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endParaRPr>
            </a:p>
          </p:txBody>
        </p:sp>
      </p:grpSp>
      <p:sp>
        <p:nvSpPr>
          <p:cNvPr id="244" name="Google Shape;244;p21"/>
          <p:cNvSpPr/>
          <p:nvPr/>
        </p:nvSpPr>
        <p:spPr>
          <a:xfrm>
            <a:off x="6644129" y="1569481"/>
            <a:ext cx="378395" cy="464662"/>
          </a:xfrm>
          <a:custGeom>
            <a:avLst/>
            <a:gdLst/>
            <a:ahLst/>
            <a:cxnLst/>
            <a:rect l="l" t="t" r="r" b="b"/>
            <a:pathLst>
              <a:path w="5382" h="6609" extrusionOk="0">
                <a:moveTo>
                  <a:pt x="3120" y="382"/>
                </a:moveTo>
                <a:lnTo>
                  <a:pt x="3203" y="894"/>
                </a:lnTo>
                <a:lnTo>
                  <a:pt x="2762" y="787"/>
                </a:lnTo>
                <a:cubicBezTo>
                  <a:pt x="2739" y="787"/>
                  <a:pt x="2720" y="781"/>
                  <a:pt x="2703" y="781"/>
                </a:cubicBezTo>
                <a:cubicBezTo>
                  <a:pt x="2695" y="781"/>
                  <a:pt x="2687" y="783"/>
                  <a:pt x="2679" y="787"/>
                </a:cubicBezTo>
                <a:lnTo>
                  <a:pt x="2179" y="906"/>
                </a:lnTo>
                <a:lnTo>
                  <a:pt x="2286" y="382"/>
                </a:lnTo>
                <a:close/>
                <a:moveTo>
                  <a:pt x="1691" y="1418"/>
                </a:moveTo>
                <a:lnTo>
                  <a:pt x="1572" y="2037"/>
                </a:lnTo>
                <a:lnTo>
                  <a:pt x="917" y="2037"/>
                </a:lnTo>
                <a:lnTo>
                  <a:pt x="917" y="1608"/>
                </a:lnTo>
                <a:lnTo>
                  <a:pt x="1691" y="1418"/>
                </a:lnTo>
                <a:close/>
                <a:moveTo>
                  <a:pt x="3715" y="1418"/>
                </a:moveTo>
                <a:lnTo>
                  <a:pt x="4489" y="1608"/>
                </a:lnTo>
                <a:lnTo>
                  <a:pt x="4489" y="2037"/>
                </a:lnTo>
                <a:lnTo>
                  <a:pt x="3834" y="2037"/>
                </a:lnTo>
                <a:lnTo>
                  <a:pt x="3715" y="1418"/>
                </a:lnTo>
                <a:close/>
                <a:moveTo>
                  <a:pt x="2715" y="1180"/>
                </a:moveTo>
                <a:lnTo>
                  <a:pt x="3298" y="1322"/>
                </a:lnTo>
                <a:lnTo>
                  <a:pt x="3429" y="2049"/>
                </a:lnTo>
                <a:lnTo>
                  <a:pt x="1977" y="2049"/>
                </a:lnTo>
                <a:lnTo>
                  <a:pt x="1977" y="2037"/>
                </a:lnTo>
                <a:lnTo>
                  <a:pt x="2107" y="1322"/>
                </a:lnTo>
                <a:lnTo>
                  <a:pt x="2715" y="1180"/>
                </a:lnTo>
                <a:close/>
                <a:moveTo>
                  <a:pt x="3155" y="2430"/>
                </a:moveTo>
                <a:lnTo>
                  <a:pt x="2703" y="2823"/>
                </a:lnTo>
                <a:lnTo>
                  <a:pt x="2262" y="2430"/>
                </a:lnTo>
                <a:close/>
                <a:moveTo>
                  <a:pt x="3524" y="2584"/>
                </a:moveTo>
                <a:lnTo>
                  <a:pt x="3751" y="3751"/>
                </a:lnTo>
                <a:lnTo>
                  <a:pt x="2989" y="3085"/>
                </a:lnTo>
                <a:lnTo>
                  <a:pt x="3524" y="2584"/>
                </a:lnTo>
                <a:close/>
                <a:moveTo>
                  <a:pt x="1869" y="2608"/>
                </a:moveTo>
                <a:lnTo>
                  <a:pt x="2405" y="3085"/>
                </a:lnTo>
                <a:lnTo>
                  <a:pt x="1643" y="3763"/>
                </a:lnTo>
                <a:lnTo>
                  <a:pt x="1869" y="2608"/>
                </a:lnTo>
                <a:close/>
                <a:moveTo>
                  <a:pt x="4108" y="3477"/>
                </a:moveTo>
                <a:lnTo>
                  <a:pt x="5013" y="3656"/>
                </a:lnTo>
                <a:lnTo>
                  <a:pt x="5013" y="4073"/>
                </a:lnTo>
                <a:lnTo>
                  <a:pt x="4227" y="4073"/>
                </a:lnTo>
                <a:lnTo>
                  <a:pt x="4108" y="3477"/>
                </a:lnTo>
                <a:close/>
                <a:moveTo>
                  <a:pt x="1322" y="3501"/>
                </a:moveTo>
                <a:lnTo>
                  <a:pt x="1215" y="4097"/>
                </a:lnTo>
                <a:lnTo>
                  <a:pt x="417" y="4097"/>
                </a:lnTo>
                <a:lnTo>
                  <a:pt x="417" y="3680"/>
                </a:lnTo>
                <a:lnTo>
                  <a:pt x="1322" y="3501"/>
                </a:lnTo>
                <a:close/>
                <a:moveTo>
                  <a:pt x="2703" y="3346"/>
                </a:moveTo>
                <a:lnTo>
                  <a:pt x="3536" y="4097"/>
                </a:lnTo>
                <a:lnTo>
                  <a:pt x="1869" y="4097"/>
                </a:lnTo>
                <a:lnTo>
                  <a:pt x="2703" y="3346"/>
                </a:lnTo>
                <a:close/>
                <a:moveTo>
                  <a:pt x="3334" y="4478"/>
                </a:moveTo>
                <a:lnTo>
                  <a:pt x="2691" y="4847"/>
                </a:lnTo>
                <a:lnTo>
                  <a:pt x="2048" y="4478"/>
                </a:lnTo>
                <a:close/>
                <a:moveTo>
                  <a:pt x="3893" y="4585"/>
                </a:moveTo>
                <a:lnTo>
                  <a:pt x="4108" y="5668"/>
                </a:lnTo>
                <a:lnTo>
                  <a:pt x="3072" y="5073"/>
                </a:lnTo>
                <a:lnTo>
                  <a:pt x="3893" y="4585"/>
                </a:lnTo>
                <a:close/>
                <a:moveTo>
                  <a:pt x="1500" y="4585"/>
                </a:moveTo>
                <a:lnTo>
                  <a:pt x="2322" y="5073"/>
                </a:lnTo>
                <a:lnTo>
                  <a:pt x="1286" y="5680"/>
                </a:lnTo>
                <a:lnTo>
                  <a:pt x="1500" y="4585"/>
                </a:lnTo>
                <a:close/>
                <a:moveTo>
                  <a:pt x="2703" y="5299"/>
                </a:moveTo>
                <a:lnTo>
                  <a:pt x="3667" y="5859"/>
                </a:lnTo>
                <a:lnTo>
                  <a:pt x="1738" y="5859"/>
                </a:lnTo>
                <a:lnTo>
                  <a:pt x="2703" y="5299"/>
                </a:lnTo>
                <a:close/>
                <a:moveTo>
                  <a:pt x="2107" y="1"/>
                </a:moveTo>
                <a:cubicBezTo>
                  <a:pt x="2024" y="1"/>
                  <a:pt x="1929" y="60"/>
                  <a:pt x="1917" y="156"/>
                </a:cubicBezTo>
                <a:lnTo>
                  <a:pt x="1750" y="989"/>
                </a:lnTo>
                <a:lnTo>
                  <a:pt x="667" y="1263"/>
                </a:lnTo>
                <a:cubicBezTo>
                  <a:pt x="572" y="1275"/>
                  <a:pt x="512" y="1370"/>
                  <a:pt x="512" y="1453"/>
                </a:cubicBezTo>
                <a:lnTo>
                  <a:pt x="512" y="2227"/>
                </a:lnTo>
                <a:cubicBezTo>
                  <a:pt x="512" y="2334"/>
                  <a:pt x="607" y="2430"/>
                  <a:pt x="714" y="2430"/>
                </a:cubicBezTo>
                <a:lnTo>
                  <a:pt x="738" y="2430"/>
                </a:lnTo>
                <a:lnTo>
                  <a:pt x="738" y="2573"/>
                </a:lnTo>
                <a:cubicBezTo>
                  <a:pt x="738" y="2668"/>
                  <a:pt x="798" y="2751"/>
                  <a:pt x="893" y="2763"/>
                </a:cubicBezTo>
                <a:cubicBezTo>
                  <a:pt x="912" y="2768"/>
                  <a:pt x="930" y="2771"/>
                  <a:pt x="948" y="2771"/>
                </a:cubicBezTo>
                <a:cubicBezTo>
                  <a:pt x="1053" y="2771"/>
                  <a:pt x="1131" y="2685"/>
                  <a:pt x="1131" y="2573"/>
                </a:cubicBezTo>
                <a:lnTo>
                  <a:pt x="1131" y="2430"/>
                </a:lnTo>
                <a:lnTo>
                  <a:pt x="1512" y="2430"/>
                </a:lnTo>
                <a:lnTo>
                  <a:pt x="1381" y="3096"/>
                </a:lnTo>
                <a:lnTo>
                  <a:pt x="155" y="3335"/>
                </a:lnTo>
                <a:cubicBezTo>
                  <a:pt x="72" y="3346"/>
                  <a:pt x="0" y="3430"/>
                  <a:pt x="0" y="3525"/>
                </a:cubicBezTo>
                <a:lnTo>
                  <a:pt x="0" y="4299"/>
                </a:lnTo>
                <a:cubicBezTo>
                  <a:pt x="0" y="4406"/>
                  <a:pt x="83" y="4489"/>
                  <a:pt x="191" y="4489"/>
                </a:cubicBezTo>
                <a:lnTo>
                  <a:pt x="333" y="4478"/>
                </a:lnTo>
                <a:lnTo>
                  <a:pt x="333" y="4632"/>
                </a:lnTo>
                <a:cubicBezTo>
                  <a:pt x="333" y="4716"/>
                  <a:pt x="393" y="4811"/>
                  <a:pt x="488" y="4823"/>
                </a:cubicBezTo>
                <a:cubicBezTo>
                  <a:pt x="503" y="4826"/>
                  <a:pt x="518" y="4827"/>
                  <a:pt x="532" y="4827"/>
                </a:cubicBezTo>
                <a:cubicBezTo>
                  <a:pt x="642" y="4827"/>
                  <a:pt x="726" y="4748"/>
                  <a:pt x="726" y="4632"/>
                </a:cubicBezTo>
                <a:lnTo>
                  <a:pt x="726" y="4478"/>
                </a:lnTo>
                <a:lnTo>
                  <a:pt x="1095" y="4478"/>
                </a:lnTo>
                <a:lnTo>
                  <a:pt x="738" y="6371"/>
                </a:lnTo>
                <a:cubicBezTo>
                  <a:pt x="726" y="6478"/>
                  <a:pt x="786" y="6573"/>
                  <a:pt x="881" y="6597"/>
                </a:cubicBezTo>
                <a:cubicBezTo>
                  <a:pt x="890" y="6598"/>
                  <a:pt x="899" y="6598"/>
                  <a:pt x="908" y="6598"/>
                </a:cubicBezTo>
                <a:cubicBezTo>
                  <a:pt x="1006" y="6598"/>
                  <a:pt x="1096" y="6540"/>
                  <a:pt x="1107" y="6442"/>
                </a:cubicBezTo>
                <a:lnTo>
                  <a:pt x="1143" y="6264"/>
                </a:lnTo>
                <a:lnTo>
                  <a:pt x="4155" y="6264"/>
                </a:lnTo>
                <a:lnTo>
                  <a:pt x="4191" y="6442"/>
                </a:lnTo>
                <a:cubicBezTo>
                  <a:pt x="4203" y="6537"/>
                  <a:pt x="4298" y="6609"/>
                  <a:pt x="4382" y="6609"/>
                </a:cubicBezTo>
                <a:lnTo>
                  <a:pt x="4417" y="6609"/>
                </a:lnTo>
                <a:cubicBezTo>
                  <a:pt x="4513" y="6597"/>
                  <a:pt x="4596" y="6490"/>
                  <a:pt x="4560" y="6383"/>
                </a:cubicBezTo>
                <a:lnTo>
                  <a:pt x="4203" y="4489"/>
                </a:lnTo>
                <a:lnTo>
                  <a:pt x="4596" y="4489"/>
                </a:lnTo>
                <a:lnTo>
                  <a:pt x="4596" y="4656"/>
                </a:lnTo>
                <a:cubicBezTo>
                  <a:pt x="4596" y="4763"/>
                  <a:pt x="4679" y="4847"/>
                  <a:pt x="4786" y="4847"/>
                </a:cubicBezTo>
                <a:cubicBezTo>
                  <a:pt x="4894" y="4847"/>
                  <a:pt x="4989" y="4656"/>
                  <a:pt x="4989" y="4656"/>
                </a:cubicBezTo>
                <a:lnTo>
                  <a:pt x="4989" y="4525"/>
                </a:lnTo>
                <a:lnTo>
                  <a:pt x="5132" y="4525"/>
                </a:lnTo>
                <a:cubicBezTo>
                  <a:pt x="5227" y="4513"/>
                  <a:pt x="5322" y="4430"/>
                  <a:pt x="5322" y="4323"/>
                </a:cubicBezTo>
                <a:lnTo>
                  <a:pt x="5322" y="3561"/>
                </a:lnTo>
                <a:cubicBezTo>
                  <a:pt x="5382" y="3418"/>
                  <a:pt x="5310" y="3335"/>
                  <a:pt x="5215" y="3323"/>
                </a:cubicBezTo>
                <a:lnTo>
                  <a:pt x="4012" y="3085"/>
                </a:lnTo>
                <a:lnTo>
                  <a:pt x="3893" y="2430"/>
                </a:lnTo>
                <a:lnTo>
                  <a:pt x="4263" y="2430"/>
                </a:lnTo>
                <a:lnTo>
                  <a:pt x="4263" y="2573"/>
                </a:lnTo>
                <a:cubicBezTo>
                  <a:pt x="4263" y="2668"/>
                  <a:pt x="4322" y="2751"/>
                  <a:pt x="4417" y="2763"/>
                </a:cubicBezTo>
                <a:cubicBezTo>
                  <a:pt x="4436" y="2768"/>
                  <a:pt x="4454" y="2771"/>
                  <a:pt x="4472" y="2771"/>
                </a:cubicBezTo>
                <a:cubicBezTo>
                  <a:pt x="4577" y="2771"/>
                  <a:pt x="4655" y="2685"/>
                  <a:pt x="4655" y="2573"/>
                </a:cubicBezTo>
                <a:lnTo>
                  <a:pt x="4655" y="2430"/>
                </a:lnTo>
                <a:lnTo>
                  <a:pt x="4667" y="2430"/>
                </a:lnTo>
                <a:cubicBezTo>
                  <a:pt x="4774" y="2430"/>
                  <a:pt x="4858" y="2334"/>
                  <a:pt x="4858" y="2227"/>
                </a:cubicBezTo>
                <a:lnTo>
                  <a:pt x="4858" y="1453"/>
                </a:lnTo>
                <a:cubicBezTo>
                  <a:pt x="4858" y="1370"/>
                  <a:pt x="4798" y="1299"/>
                  <a:pt x="4715" y="1263"/>
                </a:cubicBezTo>
                <a:lnTo>
                  <a:pt x="3608" y="989"/>
                </a:lnTo>
                <a:lnTo>
                  <a:pt x="3465" y="156"/>
                </a:lnTo>
                <a:cubicBezTo>
                  <a:pt x="3453" y="72"/>
                  <a:pt x="3370" y="1"/>
                  <a:pt x="32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3;p18"/>
          <p:cNvSpPr txBox="1">
            <a:spLocks/>
          </p:cNvSpPr>
          <p:nvPr/>
        </p:nvSpPr>
        <p:spPr>
          <a:xfrm>
            <a:off x="713375" y="501923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INFRASTRUCTURE REQUIREMENTS</a:t>
            </a:r>
            <a:endParaRPr lang="en-IN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228;p21"/>
          <p:cNvSpPr txBox="1"/>
          <p:nvPr/>
        </p:nvSpPr>
        <p:spPr>
          <a:xfrm>
            <a:off x="1455060" y="4516265"/>
            <a:ext cx="6234214" cy="59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leaderboard submission was obtained in 51 sec on a machine with Intel i5 9</a:t>
            </a:r>
            <a:r>
              <a:rPr lang="en" sz="1600" baseline="30000" dirty="0" smtClean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</a:t>
            </a:r>
            <a:r>
              <a:rPr lang="en" sz="1600" dirty="0" smtClean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Gen CPU and 8 GB of RAM.</a:t>
            </a:r>
            <a:endParaRPr sz="16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  <p:extLst>
      <p:ext uri="{BB962C8B-B14F-4D97-AF65-F5344CB8AC3E}">
        <p14:creationId xmlns:p14="http://schemas.microsoft.com/office/powerpoint/2010/main" val="220742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/>
          <p:nvPr/>
        </p:nvSpPr>
        <p:spPr>
          <a:xfrm rot="-2700000">
            <a:off x="-48551" y="2013391"/>
            <a:ext cx="2521643" cy="2424062"/>
          </a:xfrm>
          <a:custGeom>
            <a:avLst/>
            <a:gdLst/>
            <a:ahLst/>
            <a:cxnLst/>
            <a:rect l="l" t="t" r="r" b="b"/>
            <a:pathLst>
              <a:path w="58644" h="56370" extrusionOk="0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10" name="Google Shape;399;p50"/>
          <p:cNvSpPr txBox="1">
            <a:spLocks noGrp="1"/>
          </p:cNvSpPr>
          <p:nvPr>
            <p:ph type="title"/>
          </p:nvPr>
        </p:nvSpPr>
        <p:spPr>
          <a:xfrm>
            <a:off x="680842" y="1576801"/>
            <a:ext cx="7704000" cy="2089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THANK</a:t>
            </a:r>
            <a:br>
              <a:rPr lang="en" sz="8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8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YOU</a:t>
            </a:r>
            <a:endParaRPr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/>
          <p:nvPr/>
        </p:nvSpPr>
        <p:spPr>
          <a:xfrm rot="-2700000">
            <a:off x="-48551" y="2013391"/>
            <a:ext cx="2521643" cy="2424062"/>
          </a:xfrm>
          <a:custGeom>
            <a:avLst/>
            <a:gdLst/>
            <a:ahLst/>
            <a:cxnLst/>
            <a:rect l="l" t="t" r="r" b="b"/>
            <a:pathLst>
              <a:path w="58644" h="56370" extrusionOk="0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355" name="Google Shape;355;p45"/>
          <p:cNvSpPr txBox="1">
            <a:spLocks noGrp="1"/>
          </p:cNvSpPr>
          <p:nvPr>
            <p:ph type="title" idx="2"/>
          </p:nvPr>
        </p:nvSpPr>
        <p:spPr>
          <a:xfrm>
            <a:off x="976042" y="616624"/>
            <a:ext cx="1984800" cy="116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Google Shape;399;p50"/>
          <p:cNvSpPr txBox="1">
            <a:spLocks noGrp="1"/>
          </p:cNvSpPr>
          <p:nvPr>
            <p:ph type="title"/>
          </p:nvPr>
        </p:nvSpPr>
        <p:spPr>
          <a:xfrm>
            <a:off x="976042" y="2643551"/>
            <a:ext cx="7704000" cy="7560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b="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5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>
            <a:spLocks noGrp="1"/>
          </p:cNvSpPr>
          <p:nvPr>
            <p:ph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ABOUT ME</a:t>
            </a:r>
            <a:endParaRPr sz="31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00" name="Google Shape;400;p50"/>
          <p:cNvSpPr txBox="1">
            <a:spLocks noGrp="1"/>
          </p:cNvSpPr>
          <p:nvPr>
            <p:ph type="body" idx="1"/>
          </p:nvPr>
        </p:nvSpPr>
        <p:spPr>
          <a:xfrm>
            <a:off x="3530531" y="1447786"/>
            <a:ext cx="4893469" cy="313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yne" panose="020B0604020202020204" charset="0"/>
              </a:rPr>
              <a:t>I am Chirag Hegde, an undergraduate student pursuing my B. Tech in Electronics and Communication Engineering from the </a:t>
            </a:r>
            <a:br>
              <a:rPr lang="en-IN" dirty="0" smtClean="0">
                <a:latin typeface="Syne" panose="020B0604020202020204" charset="0"/>
              </a:rPr>
            </a:br>
            <a:r>
              <a:rPr lang="en-IN" u="sng" dirty="0" smtClean="0">
                <a:latin typeface="Syne" panose="020B0604020202020204" charset="0"/>
              </a:rPr>
              <a:t>Indian Institute of Technology, Guwahati, India</a:t>
            </a:r>
            <a:r>
              <a:rPr lang="en-IN" dirty="0" smtClean="0">
                <a:latin typeface="Syne" panose="020B0604020202020204" charset="0"/>
              </a:rPr>
              <a:t>.</a:t>
            </a:r>
            <a:br>
              <a:rPr lang="en-IN" dirty="0" smtClean="0">
                <a:latin typeface="Syne" panose="020B0604020202020204" charset="0"/>
              </a:rPr>
            </a:br>
            <a:r>
              <a:rPr lang="en-IN" dirty="0" smtClean="0">
                <a:latin typeface="Syne" panose="020B0604020202020204" charset="0"/>
              </a:rPr>
              <a:t/>
            </a:r>
            <a:br>
              <a:rPr lang="en-IN" dirty="0" smtClean="0">
                <a:latin typeface="Syne" panose="020B0604020202020204" charset="0"/>
              </a:rPr>
            </a:br>
            <a:r>
              <a:rPr lang="en-IN" dirty="0" smtClean="0">
                <a:latin typeface="Syne" panose="020B0604020202020204" charset="0"/>
              </a:rPr>
              <a:t>I am passionate about technology and the role it plays in solving real life problems. </a:t>
            </a:r>
            <a:br>
              <a:rPr lang="en-IN" dirty="0" smtClean="0">
                <a:latin typeface="Syne" panose="020B0604020202020204" charset="0"/>
              </a:rPr>
            </a:br>
            <a:r>
              <a:rPr lang="en-IN" dirty="0" smtClean="0">
                <a:latin typeface="Syne" panose="020B0604020202020204" charset="0"/>
              </a:rPr>
              <a:t/>
            </a:r>
            <a:br>
              <a:rPr lang="en-IN" dirty="0" smtClean="0">
                <a:latin typeface="Syne" panose="020B0604020202020204" charset="0"/>
              </a:rPr>
            </a:br>
            <a:r>
              <a:rPr lang="en-IN" dirty="0" smtClean="0">
                <a:latin typeface="Syne" panose="020B0604020202020204" charset="0"/>
              </a:rPr>
              <a:t>I have won several hackathons and I love participating in them as they provide a competitive pretext to a problem at hand, encourage critical thinking and expose me to new technologies!</a:t>
            </a:r>
            <a:endParaRPr dirty="0">
              <a:latin typeface="Syne" panose="020B0604020202020204" charset="0"/>
            </a:endParaRPr>
          </a:p>
        </p:txBody>
      </p:sp>
      <p:sp>
        <p:nvSpPr>
          <p:cNvPr id="401" name="Google Shape;401;p50"/>
          <p:cNvSpPr/>
          <p:nvPr/>
        </p:nvSpPr>
        <p:spPr>
          <a:xfrm>
            <a:off x="463611" y="1316047"/>
            <a:ext cx="2695613" cy="2744753"/>
          </a:xfrm>
          <a:custGeom>
            <a:avLst/>
            <a:gdLst/>
            <a:ahLst/>
            <a:cxnLst/>
            <a:rect l="l" t="t" r="r" b="b"/>
            <a:pathLst>
              <a:path w="92276" h="98343" extrusionOk="0">
                <a:moveTo>
                  <a:pt x="20574" y="94025"/>
                </a:moveTo>
                <a:cubicBezTo>
                  <a:pt x="41473" y="97008"/>
                  <a:pt x="69680" y="99097"/>
                  <a:pt x="82870" y="82614"/>
                </a:cubicBezTo>
                <a:cubicBezTo>
                  <a:pt x="99703" y="61580"/>
                  <a:pt x="93302" y="13991"/>
                  <a:pt x="68684" y="3048"/>
                </a:cubicBezTo>
                <a:cubicBezTo>
                  <a:pt x="47156" y="-6522"/>
                  <a:pt x="14381" y="7885"/>
                  <a:pt x="2686" y="28336"/>
                </a:cubicBezTo>
                <a:cubicBezTo>
                  <a:pt x="-656" y="34180"/>
                  <a:pt x="219" y="41650"/>
                  <a:pt x="219" y="48382"/>
                </a:cubicBezTo>
                <a:cubicBezTo>
                  <a:pt x="219" y="61095"/>
                  <a:pt x="3358" y="75120"/>
                  <a:pt x="11630" y="84773"/>
                </a:cubicBezTo>
                <a:cubicBezTo>
                  <a:pt x="18572" y="92875"/>
                  <a:pt x="29950" y="98343"/>
                  <a:pt x="40619" y="98343"/>
                </a:cubicBezTo>
              </a:path>
            </a:pathLst>
          </a:cu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02" name="Google Shape;402;p50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4" t="26016" r="27386" b="43941"/>
          <a:stretch/>
        </p:blipFill>
        <p:spPr>
          <a:xfrm>
            <a:off x="463611" y="1458864"/>
            <a:ext cx="2493610" cy="2459118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00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INSPIRATION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Google Shape;400;p50"/>
          <p:cNvSpPr txBox="1">
            <a:spLocks/>
          </p:cNvSpPr>
          <p:nvPr/>
        </p:nvSpPr>
        <p:spPr>
          <a:xfrm>
            <a:off x="713250" y="1323096"/>
            <a:ext cx="7920251" cy="2613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yne" panose="020B0604020202020204" charset="0"/>
              </a:rPr>
              <a:t>Given the non-renewable nature of fossil fuels and the increasing rate of global warming, it is the need of the hour to move to more sustainable sources of energy like electricity.</a:t>
            </a:r>
          </a:p>
          <a:p>
            <a:endParaRPr lang="en-US" sz="2000" dirty="0" smtClean="0">
              <a:latin typeface="Syne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yne" panose="020B0604020202020204" charset="0"/>
              </a:rPr>
              <a:t>The EV sector requires accurate and reliable planning of the charging stations along with robust demand predictions to meet the ever-growing demand of electrical vehicles and encourage adaptation.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y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yn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PROBLEM STATEMENT	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Google Shape;400;p50"/>
          <p:cNvSpPr txBox="1">
            <a:spLocks/>
          </p:cNvSpPr>
          <p:nvPr/>
        </p:nvSpPr>
        <p:spPr>
          <a:xfrm>
            <a:off x="713250" y="1323095"/>
            <a:ext cx="7920251" cy="3318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u="sng" dirty="0" smtClean="0">
                <a:latin typeface="Syne" panose="020B0604020202020204" charset="0"/>
              </a:rPr>
              <a:t>Given</a:t>
            </a:r>
            <a:r>
              <a:rPr lang="en-US" sz="2000" b="1" dirty="0">
                <a:latin typeface="Syne" panose="020B0604020202020204" charset="0"/>
              </a:rPr>
              <a:t> </a:t>
            </a:r>
            <a:r>
              <a:rPr lang="en-US" sz="2000" b="1" dirty="0" smtClean="0">
                <a:latin typeface="Syne" panose="020B0604020202020204" charset="0"/>
              </a:rPr>
              <a:t>:</a:t>
            </a:r>
          </a:p>
          <a:p>
            <a:endParaRPr lang="en-US" sz="2000" u="sng" dirty="0" smtClean="0">
              <a:latin typeface="Syne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yne" panose="020B0604020202020204" charset="0"/>
              </a:rPr>
              <a:t>The demand for the EV charging stations for 4096 regions over the years of 2010 to 2018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yne" panose="020B0604020202020204" charset="0"/>
              </a:rPr>
              <a:t>Existing EV charging infrastructure for </a:t>
            </a:r>
            <a:r>
              <a:rPr lang="en-US" sz="2000" dirty="0" smtClean="0">
                <a:latin typeface="Syne" panose="020B0604020202020204" charset="0"/>
              </a:rPr>
              <a:t>100 </a:t>
            </a:r>
            <a:r>
              <a:rPr lang="en-US" sz="2000" dirty="0" smtClean="0">
                <a:latin typeface="Syne" panose="020B0604020202020204" charset="0"/>
              </a:rPr>
              <a:t>public parking locations for </a:t>
            </a:r>
            <a:r>
              <a:rPr lang="en-US" sz="2000" dirty="0" smtClean="0">
                <a:latin typeface="Syne" panose="020B0604020202020204" charset="0"/>
              </a:rPr>
              <a:t>the </a:t>
            </a:r>
            <a:r>
              <a:rPr lang="en-US" sz="2000" dirty="0" smtClean="0">
                <a:latin typeface="Syne" panose="020B0604020202020204" charset="0"/>
              </a:rPr>
              <a:t>year 2018.</a:t>
            </a:r>
          </a:p>
          <a:p>
            <a:pPr lvl="1"/>
            <a:endParaRPr lang="en-US" sz="2000" dirty="0" smtClean="0">
              <a:solidFill>
                <a:schemeClr val="tx1"/>
              </a:solidFill>
              <a:latin typeface="Syne" panose="020B0604020202020204" charset="0"/>
            </a:endParaRPr>
          </a:p>
          <a:p>
            <a:pPr lvl="1"/>
            <a:r>
              <a:rPr lang="en-US" sz="2000" b="1" u="sng" dirty="0" smtClean="0">
                <a:solidFill>
                  <a:schemeClr val="tx1"/>
                </a:solidFill>
                <a:latin typeface="Syne" panose="020B0604020202020204" charset="0"/>
              </a:rPr>
              <a:t>Required</a:t>
            </a:r>
            <a:r>
              <a:rPr lang="en-US" sz="2000" b="1" dirty="0" smtClean="0">
                <a:solidFill>
                  <a:schemeClr val="tx1"/>
                </a:solidFill>
                <a:latin typeface="Syne" panose="020B0604020202020204" charset="0"/>
              </a:rPr>
              <a:t> :</a:t>
            </a:r>
          </a:p>
          <a:p>
            <a:pPr lvl="1"/>
            <a:endParaRPr lang="en-US" sz="2000" dirty="0">
              <a:solidFill>
                <a:schemeClr val="tx1"/>
              </a:solidFill>
              <a:latin typeface="Syne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Syne" panose="020B0604020202020204" charset="0"/>
              </a:rPr>
              <a:t>Forecast </a:t>
            </a:r>
            <a:r>
              <a:rPr lang="en-US" sz="2000" dirty="0">
                <a:solidFill>
                  <a:schemeClr val="tx1"/>
                </a:solidFill>
                <a:latin typeface="Syne" panose="020B0604020202020204" charset="0"/>
              </a:rPr>
              <a:t>demand and optimize EV </a:t>
            </a:r>
            <a:r>
              <a:rPr lang="en-US" sz="2000" dirty="0" smtClean="0">
                <a:solidFill>
                  <a:schemeClr val="tx1"/>
                </a:solidFill>
                <a:latin typeface="Syne" panose="020B0604020202020204" charset="0"/>
              </a:rPr>
              <a:t>infrastructure for </a:t>
            </a:r>
            <a:r>
              <a:rPr lang="en-US" sz="2000" dirty="0">
                <a:solidFill>
                  <a:schemeClr val="tx1"/>
                </a:solidFill>
                <a:latin typeface="Syne" panose="020B0604020202020204" charset="0"/>
              </a:rPr>
              <a:t>year 2019 and </a:t>
            </a:r>
            <a:r>
              <a:rPr lang="en-US" sz="2000" dirty="0" smtClean="0">
                <a:solidFill>
                  <a:schemeClr val="tx1"/>
                </a:solidFill>
                <a:latin typeface="Syne" panose="020B0604020202020204" charset="0"/>
              </a:rPr>
              <a:t>2020. </a:t>
            </a:r>
            <a:r>
              <a:rPr lang="en-US" sz="2000" dirty="0">
                <a:latin typeface="Syne" panose="020B0604020202020204" charset="0"/>
              </a:rPr>
              <a:t/>
            </a:r>
            <a:br>
              <a:rPr lang="en-US" sz="2000" dirty="0">
                <a:latin typeface="Syne" panose="020B0604020202020204" charset="0"/>
              </a:rPr>
            </a:br>
            <a:endParaRPr lang="en-US" sz="2000" dirty="0" smtClean="0">
              <a:latin typeface="Syne" panose="020B0604020202020204" charset="0"/>
            </a:endParaRPr>
          </a:p>
          <a:p>
            <a:endParaRPr lang="en-US" dirty="0">
              <a:latin typeface="Sy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y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8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/>
          <p:nvPr/>
        </p:nvSpPr>
        <p:spPr>
          <a:xfrm rot="-2700000">
            <a:off x="-48551" y="2013391"/>
            <a:ext cx="2521643" cy="2424062"/>
          </a:xfrm>
          <a:custGeom>
            <a:avLst/>
            <a:gdLst/>
            <a:ahLst/>
            <a:cxnLst/>
            <a:rect l="l" t="t" r="r" b="b"/>
            <a:pathLst>
              <a:path w="58644" h="56370" extrusionOk="0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355" name="Google Shape;355;p45"/>
          <p:cNvSpPr txBox="1">
            <a:spLocks noGrp="1"/>
          </p:cNvSpPr>
          <p:nvPr>
            <p:ph type="title" idx="2"/>
          </p:nvPr>
        </p:nvSpPr>
        <p:spPr>
          <a:xfrm>
            <a:off x="976042" y="616624"/>
            <a:ext cx="1984800" cy="116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Google Shape;399;p50"/>
          <p:cNvSpPr txBox="1">
            <a:spLocks noGrp="1"/>
          </p:cNvSpPr>
          <p:nvPr>
            <p:ph type="title"/>
          </p:nvPr>
        </p:nvSpPr>
        <p:spPr>
          <a:xfrm>
            <a:off x="976042" y="3051272"/>
            <a:ext cx="7704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METHODOLOGY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2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3"/>
          <p:cNvSpPr txBox="1">
            <a:spLocks noGrp="1"/>
          </p:cNvSpPr>
          <p:nvPr>
            <p:ph type="title"/>
          </p:nvPr>
        </p:nvSpPr>
        <p:spPr>
          <a:xfrm>
            <a:off x="716799" y="342036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PROPOSED SOLUTION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61" name="Google Shape;661;p33"/>
          <p:cNvGrpSpPr/>
          <p:nvPr/>
        </p:nvGrpSpPr>
        <p:grpSpPr>
          <a:xfrm>
            <a:off x="716799" y="2404100"/>
            <a:ext cx="3252527" cy="2367488"/>
            <a:chOff x="716799" y="2404100"/>
            <a:chExt cx="3252527" cy="2367488"/>
          </a:xfrm>
        </p:grpSpPr>
        <p:sp>
          <p:nvSpPr>
            <p:cNvPr id="662" name="Google Shape;662;p33"/>
            <p:cNvSpPr txBox="1"/>
            <p:nvPr/>
          </p:nvSpPr>
          <p:spPr>
            <a:xfrm>
              <a:off x="716799" y="3260788"/>
              <a:ext cx="3252527" cy="15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2700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I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Using the provided demand data from the years 2010-2018, we predict the EV charging demand for the years </a:t>
              </a:r>
              <a:r>
                <a:rPr lang="en-IN" sz="1600" u="sng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2019 and 2020</a:t>
              </a:r>
              <a:r>
                <a:rPr lang="en-I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.</a:t>
              </a:r>
              <a:endParaRPr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16800" y="2404100"/>
              <a:ext cx="3072000" cy="69135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 smtClean="0">
                  <a:solidFill>
                    <a:schemeClr val="lt1"/>
                  </a:solidFill>
                  <a:latin typeface="Syne"/>
                  <a:ea typeface="Syne"/>
                  <a:cs typeface="Syne"/>
                  <a:sym typeface="Syne"/>
                </a:rPr>
                <a:t>Demand Forecasting</a:t>
              </a:r>
              <a:endParaRPr sz="2000" b="1" dirty="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grpSp>
        <p:nvGrpSpPr>
          <p:cNvPr id="664" name="Google Shape;664;p33"/>
          <p:cNvGrpSpPr/>
          <p:nvPr/>
        </p:nvGrpSpPr>
        <p:grpSpPr>
          <a:xfrm>
            <a:off x="5315724" y="2404099"/>
            <a:ext cx="3239457" cy="2367489"/>
            <a:chOff x="5315724" y="2404099"/>
            <a:chExt cx="3239457" cy="2367489"/>
          </a:xfrm>
        </p:grpSpPr>
        <p:sp>
          <p:nvSpPr>
            <p:cNvPr id="665" name="Google Shape;665;p33"/>
            <p:cNvSpPr txBox="1"/>
            <p:nvPr/>
          </p:nvSpPr>
          <p:spPr>
            <a:xfrm>
              <a:off x="5315724" y="3260788"/>
              <a:ext cx="3239457" cy="15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2700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</a:pPr>
              <a:r>
                <a:rPr lang="en-I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Once the demand forecasts are made, we use our optimization model to calculate the optimal required </a:t>
              </a:r>
              <a:r>
                <a:rPr lang="en-IN" sz="1600" u="sng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EV chargers</a:t>
              </a:r>
              <a:r>
                <a:rPr lang="en-I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 and </a:t>
              </a:r>
              <a:r>
                <a:rPr lang="en-IN" sz="1600" u="sng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demand-to-supply mappings</a:t>
              </a:r>
              <a:r>
                <a:rPr lang="en-IN" sz="1600" dirty="0" smtClean="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.</a:t>
              </a:r>
              <a:endParaRPr sz="16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5315725" y="2404099"/>
              <a:ext cx="3072000" cy="69135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 smtClean="0">
                  <a:solidFill>
                    <a:schemeClr val="lt1"/>
                  </a:solidFill>
                  <a:latin typeface="Syne"/>
                  <a:ea typeface="Syne"/>
                  <a:cs typeface="Syne"/>
                  <a:sym typeface="Syne"/>
                </a:rPr>
                <a:t>Optimization Modeling</a:t>
              </a:r>
              <a:endParaRPr sz="2000" b="1" dirty="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sp>
        <p:nvSpPr>
          <p:cNvPr id="667" name="Google Shape;667;p33"/>
          <p:cNvSpPr/>
          <p:nvPr/>
        </p:nvSpPr>
        <p:spPr>
          <a:xfrm>
            <a:off x="3267750" y="1366200"/>
            <a:ext cx="2608500" cy="508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STEPS</a:t>
            </a:r>
            <a:endParaRPr sz="2000" b="1" dirty="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668" name="Google Shape;668;p33"/>
          <p:cNvSpPr/>
          <p:nvPr/>
        </p:nvSpPr>
        <p:spPr>
          <a:xfrm>
            <a:off x="1772025" y="1139700"/>
            <a:ext cx="961500" cy="96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679" name="Google Shape;679;p33"/>
          <p:cNvSpPr/>
          <p:nvPr/>
        </p:nvSpPr>
        <p:spPr>
          <a:xfrm>
            <a:off x="6338250" y="1130594"/>
            <a:ext cx="961500" cy="96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cxnSp>
        <p:nvCxnSpPr>
          <p:cNvPr id="688" name="Google Shape;688;p33"/>
          <p:cNvCxnSpPr>
            <a:stCxn id="667" idx="1"/>
            <a:endCxn id="668" idx="6"/>
          </p:cNvCxnSpPr>
          <p:nvPr/>
        </p:nvCxnSpPr>
        <p:spPr>
          <a:xfrm flipH="1">
            <a:off x="2733450" y="1620450"/>
            <a:ext cx="534300" cy="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3"/>
          <p:cNvCxnSpPr>
            <a:stCxn id="668" idx="4"/>
            <a:endCxn id="663" idx="0"/>
          </p:cNvCxnSpPr>
          <p:nvPr/>
        </p:nvCxnSpPr>
        <p:spPr>
          <a:xfrm rot="-5400000" flipH="1">
            <a:off x="2101575" y="2252400"/>
            <a:ext cx="303000" cy="6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33"/>
          <p:cNvCxnSpPr>
            <a:stCxn id="667" idx="3"/>
            <a:endCxn id="679" idx="2"/>
          </p:cNvCxnSpPr>
          <p:nvPr/>
        </p:nvCxnSpPr>
        <p:spPr>
          <a:xfrm>
            <a:off x="5876250" y="1620450"/>
            <a:ext cx="4620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33"/>
          <p:cNvCxnSpPr>
            <a:stCxn id="679" idx="4"/>
            <a:endCxn id="666" idx="0"/>
          </p:cNvCxnSpPr>
          <p:nvPr/>
        </p:nvCxnSpPr>
        <p:spPr>
          <a:xfrm rot="-5400000" flipH="1">
            <a:off x="6667675" y="2252400"/>
            <a:ext cx="303000" cy="6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/>
          <p:cNvSpPr/>
          <p:nvPr/>
        </p:nvSpPr>
        <p:spPr>
          <a:xfrm>
            <a:off x="2020815" y="1390963"/>
            <a:ext cx="476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rPr>
              <a:t>01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67043" y="1390963"/>
            <a:ext cx="503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000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mmissioner ExtraBold"/>
                <a:sym typeface="Commissioner ExtraBold"/>
              </a:rPr>
              <a:t>02</a:t>
            </a:r>
            <a:endParaRPr lang="en" sz="2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Commissioner ExtraBold"/>
              <a:sym typeface="Commission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74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78614" y="310173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DEMAND FORECASTING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Google Shape;400;p50"/>
          <p:cNvSpPr txBox="1">
            <a:spLocks/>
          </p:cNvSpPr>
          <p:nvPr/>
        </p:nvSpPr>
        <p:spPr>
          <a:xfrm>
            <a:off x="893488" y="1503204"/>
            <a:ext cx="7357023" cy="2382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000" dirty="0" smtClean="0">
                <a:latin typeface="Syne" panose="020B0604020202020204" charset="0"/>
              </a:rPr>
              <a:t>To predict the EV charging demands for 2019 and 2020, we propose a solution using </a:t>
            </a:r>
            <a:r>
              <a:rPr lang="en-US" sz="2000" u="sng" dirty="0" smtClean="0">
                <a:latin typeface="Syne" panose="020B0604020202020204" charset="0"/>
              </a:rPr>
              <a:t>curve-fitting</a:t>
            </a:r>
            <a:r>
              <a:rPr lang="en-US" sz="2000" dirty="0" smtClean="0">
                <a:latin typeface="Syne" panose="020B0604020202020204" charset="0"/>
              </a:rPr>
              <a:t> on the given data points for each demand location. </a:t>
            </a:r>
          </a:p>
          <a:p>
            <a:pPr algn="just"/>
            <a:endParaRPr lang="en-US" sz="2000" dirty="0" smtClean="0">
              <a:latin typeface="Syne" panose="020B0604020202020204" charset="0"/>
            </a:endParaRPr>
          </a:p>
          <a:p>
            <a:pPr algn="just"/>
            <a:r>
              <a:rPr lang="en-US" sz="2000" dirty="0" smtClean="0">
                <a:latin typeface="Syne" panose="020B0604020202020204" charset="0"/>
              </a:rPr>
              <a:t>The objective function for the curve is chosen so as to avoid over-fitting on the data and under the assumption that the demand will show a general increasing trend over the years.</a:t>
            </a:r>
            <a:r>
              <a:rPr lang="en-US" sz="2000" dirty="0">
                <a:latin typeface="Syne" panose="020B0604020202020204" charset="0"/>
              </a:rPr>
              <a:t/>
            </a:r>
            <a:br>
              <a:rPr lang="en-US" sz="2000" dirty="0">
                <a:latin typeface="Syne" panose="020B0604020202020204" charset="0"/>
              </a:rPr>
            </a:br>
            <a:endParaRPr lang="en-US" sz="2000" dirty="0" smtClean="0">
              <a:latin typeface="Syne" panose="020B0604020202020204" charset="0"/>
            </a:endParaRPr>
          </a:p>
          <a:p>
            <a:pPr algn="just"/>
            <a:endParaRPr lang="en-US" dirty="0">
              <a:latin typeface="Syne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Sy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32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d Energy Supplier Pitch Deck Infographics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608</Words>
  <Application>Microsoft Office PowerPoint</Application>
  <PresentationFormat>On-screen Show (16:9)</PresentationFormat>
  <Paragraphs>134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Segoe UI Black</vt:lpstr>
      <vt:lpstr>Commissioner ExtraBold</vt:lpstr>
      <vt:lpstr>Cambria Math</vt:lpstr>
      <vt:lpstr>Syne SemiBold</vt:lpstr>
      <vt:lpstr>Arial</vt:lpstr>
      <vt:lpstr>Lexend Deca Light</vt:lpstr>
      <vt:lpstr>ShellBold</vt:lpstr>
      <vt:lpstr>Anaheim</vt:lpstr>
      <vt:lpstr>Syne</vt:lpstr>
      <vt:lpstr>Syne Medium</vt:lpstr>
      <vt:lpstr>Barlow SemiBold</vt:lpstr>
      <vt:lpstr>Commissioner</vt:lpstr>
      <vt:lpstr>ShellMedium</vt:lpstr>
      <vt:lpstr>Wingdings</vt:lpstr>
      <vt:lpstr>Open Sans</vt:lpstr>
      <vt:lpstr>Wind Energy Supplier Pitch Deck Infographics by Slidesgo</vt:lpstr>
      <vt:lpstr>PowerPoint Presentation</vt:lpstr>
      <vt:lpstr>EV CHARGING NETWORK CHALLENGE</vt:lpstr>
      <vt:lpstr>01</vt:lpstr>
      <vt:lpstr>ABOUT ME</vt:lpstr>
      <vt:lpstr>INSPIRATION</vt:lpstr>
      <vt:lpstr>PROBLEM STATEMENT </vt:lpstr>
      <vt:lpstr>02</vt:lpstr>
      <vt:lpstr>PROPOSED SOLUTION</vt:lpstr>
      <vt:lpstr>DEMAND FORECASTING</vt:lpstr>
      <vt:lpstr>DEMAND FORECASTING</vt:lpstr>
      <vt:lpstr>OPTIMIZATION MODELING</vt:lpstr>
      <vt:lpstr>OPTIMIZATION MODELING</vt:lpstr>
      <vt:lpstr>OPTIMIZATION MODELING</vt:lpstr>
      <vt:lpstr>OPTIMIZATION MODELING</vt:lpstr>
      <vt:lpstr>RESULTS</vt:lpstr>
      <vt:lpstr>FRAMEWORK AND STACK</vt:lpstr>
      <vt:lpstr>PERFORMANCE DETAILS</vt:lpstr>
      <vt:lpstr>RESULTS ACHIEVED</vt:lpstr>
      <vt:lpstr>03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Chirag H</dc:creator>
  <cp:lastModifiedBy>91983</cp:lastModifiedBy>
  <cp:revision>43</cp:revision>
  <dcterms:modified xsi:type="dcterms:W3CDTF">2022-10-12T12:40:09Z</dcterms:modified>
</cp:coreProperties>
</file>